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5" r:id="rId3"/>
    <p:sldId id="310" r:id="rId4"/>
    <p:sldId id="309" r:id="rId5"/>
    <p:sldId id="311" r:id="rId6"/>
    <p:sldId id="312" r:id="rId7"/>
    <p:sldId id="313" r:id="rId8"/>
    <p:sldId id="260" r:id="rId9"/>
    <p:sldId id="262" r:id="rId10"/>
    <p:sldId id="263" r:id="rId11"/>
    <p:sldId id="261" r:id="rId12"/>
    <p:sldId id="264" r:id="rId13"/>
    <p:sldId id="265" r:id="rId14"/>
    <p:sldId id="266" r:id="rId15"/>
    <p:sldId id="267" r:id="rId16"/>
    <p:sldId id="268" r:id="rId17"/>
    <p:sldId id="269" r:id="rId18"/>
    <p:sldId id="273" r:id="rId19"/>
    <p:sldId id="274" r:id="rId20"/>
    <p:sldId id="275" r:id="rId21"/>
    <p:sldId id="285" r:id="rId22"/>
    <p:sldId id="286" r:id="rId23"/>
    <p:sldId id="287" r:id="rId24"/>
    <p:sldId id="288" r:id="rId25"/>
    <p:sldId id="270" r:id="rId26"/>
    <p:sldId id="271" r:id="rId27"/>
    <p:sldId id="276" r:id="rId28"/>
    <p:sldId id="278" r:id="rId29"/>
    <p:sldId id="279" r:id="rId30"/>
    <p:sldId id="272" r:id="rId31"/>
    <p:sldId id="280" r:id="rId32"/>
    <p:sldId id="281" r:id="rId33"/>
    <p:sldId id="284" r:id="rId34"/>
    <p:sldId id="282" r:id="rId35"/>
    <p:sldId id="289" r:id="rId36"/>
    <p:sldId id="290" r:id="rId37"/>
    <p:sldId id="291" r:id="rId38"/>
    <p:sldId id="292" r:id="rId39"/>
    <p:sldId id="293" r:id="rId40"/>
    <p:sldId id="294" r:id="rId41"/>
    <p:sldId id="295" r:id="rId42"/>
    <p:sldId id="298" r:id="rId43"/>
    <p:sldId id="299" r:id="rId44"/>
    <p:sldId id="300" r:id="rId45"/>
    <p:sldId id="301" r:id="rId46"/>
    <p:sldId id="302" r:id="rId47"/>
    <p:sldId id="304" r:id="rId48"/>
    <p:sldId id="314" r:id="rId49"/>
    <p:sldId id="316" r:id="rId50"/>
    <p:sldId id="317" r:id="rId51"/>
    <p:sldId id="259" r:id="rId52"/>
  </p:sldIdLst>
  <p:sldSz cx="12192000" cy="6858000"/>
  <p:notesSz cx="6797675" cy="987266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77" autoAdjust="0"/>
    <p:restoredTop sz="94533" autoAdjust="0"/>
  </p:normalViewPr>
  <p:slideViewPr>
    <p:cSldViewPr snapToGrid="0">
      <p:cViewPr varScale="1">
        <p:scale>
          <a:sx n="72" d="100"/>
          <a:sy n="72" d="100"/>
        </p:scale>
        <p:origin x="660" y="54"/>
      </p:cViewPr>
      <p:guideLst/>
    </p:cSldViewPr>
  </p:slideViewPr>
  <p:outlineViewPr>
    <p:cViewPr>
      <p:scale>
        <a:sx n="33" d="100"/>
        <a:sy n="33" d="100"/>
      </p:scale>
      <p:origin x="0" y="-2292"/>
    </p:cViewPr>
  </p:outlineViewPr>
  <p:notesTextViewPr>
    <p:cViewPr>
      <p:scale>
        <a:sx n="1" d="1"/>
        <a:sy n="1" d="1"/>
      </p:scale>
      <p:origin x="0" y="0"/>
    </p:cViewPr>
  </p:notesTextViewPr>
  <p:sorterViewPr>
    <p:cViewPr>
      <p:scale>
        <a:sx n="100" d="100"/>
        <a:sy n="100" d="100"/>
      </p:scale>
      <p:origin x="0" y="-91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D65D48D0-28A1-4FCD-BD9C-6C10301A66B9}" type="datetimeFigureOut">
              <a:rPr lang="it-IT" smtClean="0"/>
              <a:t>18/10/2016</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8CC961CE-2C72-45FA-A0CE-43DDDD281D80}" type="slidenum">
              <a:rPr lang="it-IT" smtClean="0"/>
              <a:t>‹N›</a:t>
            </a:fld>
            <a:endParaRPr lang="it-IT" dirty="0"/>
          </a:p>
        </p:txBody>
      </p:sp>
    </p:spTree>
    <p:extLst>
      <p:ext uri="{BB962C8B-B14F-4D97-AF65-F5344CB8AC3E}">
        <p14:creationId xmlns:p14="http://schemas.microsoft.com/office/powerpoint/2010/main" val="185427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65D48D0-28A1-4FCD-BD9C-6C10301A66B9}" type="datetimeFigureOut">
              <a:rPr lang="it-IT" smtClean="0"/>
              <a:t>18/10/2016</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8CC961CE-2C72-45FA-A0CE-43DDDD281D80}" type="slidenum">
              <a:rPr lang="it-IT" smtClean="0"/>
              <a:t>‹N›</a:t>
            </a:fld>
            <a:endParaRPr lang="it-IT" dirty="0"/>
          </a:p>
        </p:txBody>
      </p:sp>
    </p:spTree>
    <p:extLst>
      <p:ext uri="{BB962C8B-B14F-4D97-AF65-F5344CB8AC3E}">
        <p14:creationId xmlns:p14="http://schemas.microsoft.com/office/powerpoint/2010/main" val="1264742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65D48D0-28A1-4FCD-BD9C-6C10301A66B9}" type="datetimeFigureOut">
              <a:rPr lang="it-IT" smtClean="0"/>
              <a:t>18/10/2016</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8CC961CE-2C72-45FA-A0CE-43DDDD281D80}" type="slidenum">
              <a:rPr lang="it-IT" smtClean="0"/>
              <a:t>‹N›</a:t>
            </a:fld>
            <a:endParaRPr lang="it-IT" dirty="0"/>
          </a:p>
        </p:txBody>
      </p:sp>
    </p:spTree>
    <p:extLst>
      <p:ext uri="{BB962C8B-B14F-4D97-AF65-F5344CB8AC3E}">
        <p14:creationId xmlns:p14="http://schemas.microsoft.com/office/powerpoint/2010/main" val="2492562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65D48D0-28A1-4FCD-BD9C-6C10301A66B9}" type="datetimeFigureOut">
              <a:rPr lang="it-IT" smtClean="0"/>
              <a:t>18/10/2016</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8CC961CE-2C72-45FA-A0CE-43DDDD281D80}" type="slidenum">
              <a:rPr lang="it-IT" smtClean="0"/>
              <a:t>‹N›</a:t>
            </a:fld>
            <a:endParaRPr lang="it-IT" dirty="0"/>
          </a:p>
        </p:txBody>
      </p:sp>
    </p:spTree>
    <p:extLst>
      <p:ext uri="{BB962C8B-B14F-4D97-AF65-F5344CB8AC3E}">
        <p14:creationId xmlns:p14="http://schemas.microsoft.com/office/powerpoint/2010/main" val="3293065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D65D48D0-28A1-4FCD-BD9C-6C10301A66B9}" type="datetimeFigureOut">
              <a:rPr lang="it-IT" smtClean="0"/>
              <a:t>18/10/2016</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8CC961CE-2C72-45FA-A0CE-43DDDD281D80}" type="slidenum">
              <a:rPr lang="it-IT" smtClean="0"/>
              <a:t>‹N›</a:t>
            </a:fld>
            <a:endParaRPr lang="it-IT" dirty="0"/>
          </a:p>
        </p:txBody>
      </p:sp>
    </p:spTree>
    <p:extLst>
      <p:ext uri="{BB962C8B-B14F-4D97-AF65-F5344CB8AC3E}">
        <p14:creationId xmlns:p14="http://schemas.microsoft.com/office/powerpoint/2010/main" val="3156806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D65D48D0-28A1-4FCD-BD9C-6C10301A66B9}" type="datetimeFigureOut">
              <a:rPr lang="it-IT" smtClean="0"/>
              <a:t>18/10/2016</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8CC961CE-2C72-45FA-A0CE-43DDDD281D80}" type="slidenum">
              <a:rPr lang="it-IT" smtClean="0"/>
              <a:t>‹N›</a:t>
            </a:fld>
            <a:endParaRPr lang="it-IT" dirty="0"/>
          </a:p>
        </p:txBody>
      </p:sp>
    </p:spTree>
    <p:extLst>
      <p:ext uri="{BB962C8B-B14F-4D97-AF65-F5344CB8AC3E}">
        <p14:creationId xmlns:p14="http://schemas.microsoft.com/office/powerpoint/2010/main" val="1847150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D65D48D0-28A1-4FCD-BD9C-6C10301A66B9}" type="datetimeFigureOut">
              <a:rPr lang="it-IT" smtClean="0"/>
              <a:t>18/10/2016</a:t>
            </a:fld>
            <a:endParaRPr lang="it-IT" dirty="0"/>
          </a:p>
        </p:txBody>
      </p:sp>
      <p:sp>
        <p:nvSpPr>
          <p:cNvPr id="8" name="Segnaposto piè di pagina 7"/>
          <p:cNvSpPr>
            <a:spLocks noGrp="1"/>
          </p:cNvSpPr>
          <p:nvPr>
            <p:ph type="ftr" sz="quarter" idx="11"/>
          </p:nvPr>
        </p:nvSpPr>
        <p:spPr/>
        <p:txBody>
          <a:bodyPr/>
          <a:lstStyle/>
          <a:p>
            <a:endParaRPr lang="it-IT" dirty="0"/>
          </a:p>
        </p:txBody>
      </p:sp>
      <p:sp>
        <p:nvSpPr>
          <p:cNvPr id="9" name="Segnaposto numero diapositiva 8"/>
          <p:cNvSpPr>
            <a:spLocks noGrp="1"/>
          </p:cNvSpPr>
          <p:nvPr>
            <p:ph type="sldNum" sz="quarter" idx="12"/>
          </p:nvPr>
        </p:nvSpPr>
        <p:spPr/>
        <p:txBody>
          <a:bodyPr/>
          <a:lstStyle/>
          <a:p>
            <a:fld id="{8CC961CE-2C72-45FA-A0CE-43DDDD281D80}" type="slidenum">
              <a:rPr lang="it-IT" smtClean="0"/>
              <a:t>‹N›</a:t>
            </a:fld>
            <a:endParaRPr lang="it-IT" dirty="0"/>
          </a:p>
        </p:txBody>
      </p:sp>
    </p:spTree>
    <p:extLst>
      <p:ext uri="{BB962C8B-B14F-4D97-AF65-F5344CB8AC3E}">
        <p14:creationId xmlns:p14="http://schemas.microsoft.com/office/powerpoint/2010/main" val="2930642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D65D48D0-28A1-4FCD-BD9C-6C10301A66B9}" type="datetimeFigureOut">
              <a:rPr lang="it-IT" smtClean="0"/>
              <a:t>18/10/2016</a:t>
            </a:fld>
            <a:endParaRPr lang="it-IT" dirty="0"/>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8CC961CE-2C72-45FA-A0CE-43DDDD281D80}" type="slidenum">
              <a:rPr lang="it-IT" smtClean="0"/>
              <a:t>‹N›</a:t>
            </a:fld>
            <a:endParaRPr lang="it-IT" dirty="0"/>
          </a:p>
        </p:txBody>
      </p:sp>
    </p:spTree>
    <p:extLst>
      <p:ext uri="{BB962C8B-B14F-4D97-AF65-F5344CB8AC3E}">
        <p14:creationId xmlns:p14="http://schemas.microsoft.com/office/powerpoint/2010/main" val="899432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65D48D0-28A1-4FCD-BD9C-6C10301A66B9}" type="datetimeFigureOut">
              <a:rPr lang="it-IT" smtClean="0"/>
              <a:t>18/10/2016</a:t>
            </a:fld>
            <a:endParaRPr lang="it-IT" dirty="0"/>
          </a:p>
        </p:txBody>
      </p:sp>
      <p:sp>
        <p:nvSpPr>
          <p:cNvPr id="3" name="Segnaposto piè di pagina 2"/>
          <p:cNvSpPr>
            <a:spLocks noGrp="1"/>
          </p:cNvSpPr>
          <p:nvPr>
            <p:ph type="ftr" sz="quarter" idx="11"/>
          </p:nvPr>
        </p:nvSpPr>
        <p:spPr/>
        <p:txBody>
          <a:bodyPr/>
          <a:lstStyle/>
          <a:p>
            <a:endParaRPr lang="it-IT" dirty="0"/>
          </a:p>
        </p:txBody>
      </p:sp>
      <p:sp>
        <p:nvSpPr>
          <p:cNvPr id="4" name="Segnaposto numero diapositiva 3"/>
          <p:cNvSpPr>
            <a:spLocks noGrp="1"/>
          </p:cNvSpPr>
          <p:nvPr>
            <p:ph type="sldNum" sz="quarter" idx="12"/>
          </p:nvPr>
        </p:nvSpPr>
        <p:spPr/>
        <p:txBody>
          <a:bodyPr/>
          <a:lstStyle/>
          <a:p>
            <a:fld id="{8CC961CE-2C72-45FA-A0CE-43DDDD281D80}" type="slidenum">
              <a:rPr lang="it-IT" smtClean="0"/>
              <a:t>‹N›</a:t>
            </a:fld>
            <a:endParaRPr lang="it-IT" dirty="0"/>
          </a:p>
        </p:txBody>
      </p:sp>
    </p:spTree>
    <p:extLst>
      <p:ext uri="{BB962C8B-B14F-4D97-AF65-F5344CB8AC3E}">
        <p14:creationId xmlns:p14="http://schemas.microsoft.com/office/powerpoint/2010/main" val="2691760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65D48D0-28A1-4FCD-BD9C-6C10301A66B9}" type="datetimeFigureOut">
              <a:rPr lang="it-IT" smtClean="0"/>
              <a:t>18/10/2016</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8CC961CE-2C72-45FA-A0CE-43DDDD281D80}" type="slidenum">
              <a:rPr lang="it-IT" smtClean="0"/>
              <a:t>‹N›</a:t>
            </a:fld>
            <a:endParaRPr lang="it-IT" dirty="0"/>
          </a:p>
        </p:txBody>
      </p:sp>
    </p:spTree>
    <p:extLst>
      <p:ext uri="{BB962C8B-B14F-4D97-AF65-F5344CB8AC3E}">
        <p14:creationId xmlns:p14="http://schemas.microsoft.com/office/powerpoint/2010/main" val="1785831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dirty="0"/>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65D48D0-28A1-4FCD-BD9C-6C10301A66B9}" type="datetimeFigureOut">
              <a:rPr lang="it-IT" smtClean="0"/>
              <a:t>18/10/2016</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8CC961CE-2C72-45FA-A0CE-43DDDD281D80}" type="slidenum">
              <a:rPr lang="it-IT" smtClean="0"/>
              <a:t>‹N›</a:t>
            </a:fld>
            <a:endParaRPr lang="it-IT" dirty="0"/>
          </a:p>
        </p:txBody>
      </p:sp>
    </p:spTree>
    <p:extLst>
      <p:ext uri="{BB962C8B-B14F-4D97-AF65-F5344CB8AC3E}">
        <p14:creationId xmlns:p14="http://schemas.microsoft.com/office/powerpoint/2010/main" val="686263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80000"/>
          </a:schemeClr>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5D48D0-28A1-4FCD-BD9C-6C10301A66B9}" type="datetimeFigureOut">
              <a:rPr lang="it-IT" smtClean="0"/>
              <a:t>18/10/2016</a:t>
            </a:fld>
            <a:endParaRPr lang="it-IT" dirty="0"/>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dirty="0"/>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C961CE-2C72-45FA-A0CE-43DDDD281D80}" type="slidenum">
              <a:rPr lang="it-IT" smtClean="0"/>
              <a:t>‹N›</a:t>
            </a:fld>
            <a:endParaRPr lang="it-IT" dirty="0"/>
          </a:p>
        </p:txBody>
      </p:sp>
    </p:spTree>
    <p:extLst>
      <p:ext uri="{BB962C8B-B14F-4D97-AF65-F5344CB8AC3E}">
        <p14:creationId xmlns:p14="http://schemas.microsoft.com/office/powerpoint/2010/main" val="30345054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79000"/>
          </a:schemeClr>
        </a:solidFill>
        <a:effectLst/>
      </p:bgPr>
    </p:bg>
    <p:spTree>
      <p:nvGrpSpPr>
        <p:cNvPr id="1" name=""/>
        <p:cNvGrpSpPr/>
        <p:nvPr/>
      </p:nvGrpSpPr>
      <p:grpSpPr>
        <a:xfrm>
          <a:off x="0" y="0"/>
          <a:ext cx="0" cy="0"/>
          <a:chOff x="0" y="0"/>
          <a:chExt cx="0" cy="0"/>
        </a:xfrm>
      </p:grpSpPr>
      <p:pic>
        <p:nvPicPr>
          <p:cNvPr id="4" name="Immagine 3"/>
          <p:cNvPicPr>
            <a:picLocks noChangeAspect="1"/>
          </p:cNvPicPr>
          <p:nvPr/>
        </p:nvPicPr>
        <p:blipFill>
          <a:blip r:embed="rId2" cstate="print">
            <a:lum contrast="-36000"/>
            <a:extLst>
              <a:ext uri="{BEBA8EAE-BF5A-486C-A8C5-ECC9F3942E4B}">
                <a14:imgProps xmlns:a14="http://schemas.microsoft.com/office/drawing/2010/main">
                  <a14:imgLayer r:embed="rId3">
                    <a14:imgEffect>
                      <a14:brightnessContrast bright="-6000" contrast="-30000"/>
                    </a14:imgEffect>
                  </a14:imgLayer>
                </a14:imgProps>
              </a:ext>
              <a:ext uri="{28A0092B-C50C-407E-A947-70E740481C1C}">
                <a14:useLocalDpi xmlns:a14="http://schemas.microsoft.com/office/drawing/2010/main" val="0"/>
              </a:ext>
            </a:extLst>
          </a:blip>
          <a:stretch>
            <a:fillRect/>
          </a:stretch>
        </p:blipFill>
        <p:spPr>
          <a:xfrm>
            <a:off x="0" y="0"/>
            <a:ext cx="12192000" cy="6858000"/>
          </a:xfrm>
          <a:prstGeom prst="rect">
            <a:avLst/>
          </a:prstGeom>
          <a:noFill/>
        </p:spPr>
      </p:pic>
      <p:sp>
        <p:nvSpPr>
          <p:cNvPr id="2" name="Titolo 1"/>
          <p:cNvSpPr>
            <a:spLocks noGrp="1"/>
          </p:cNvSpPr>
          <p:nvPr>
            <p:ph type="ctrTitle"/>
          </p:nvPr>
        </p:nvSpPr>
        <p:spPr>
          <a:xfrm>
            <a:off x="1524000" y="1122363"/>
            <a:ext cx="9144000" cy="1072197"/>
          </a:xfrm>
        </p:spPr>
        <p:txBody>
          <a:bodyPr/>
          <a:lstStyle/>
          <a:p>
            <a:r>
              <a:rPr lang="it-IT" sz="2800" dirty="0" smtClean="0">
                <a:latin typeface="Arial Rounded MT Bold" panose="020F0704030504030204" pitchFamily="34" charset="0"/>
              </a:rPr>
              <a:t>AGAM, 19 ottobre 2016</a:t>
            </a:r>
            <a:endParaRPr lang="it-IT" sz="2800" dirty="0">
              <a:latin typeface="Arial Rounded MT Bold" panose="020F0704030504030204" pitchFamily="34" charset="0"/>
            </a:endParaRPr>
          </a:p>
        </p:txBody>
      </p:sp>
      <p:sp>
        <p:nvSpPr>
          <p:cNvPr id="3" name="Sottotitolo 2"/>
          <p:cNvSpPr>
            <a:spLocks noGrp="1"/>
          </p:cNvSpPr>
          <p:nvPr>
            <p:ph type="subTitle" idx="1"/>
          </p:nvPr>
        </p:nvSpPr>
        <p:spPr>
          <a:xfrm>
            <a:off x="1524000" y="2349305"/>
            <a:ext cx="9144000" cy="2908495"/>
          </a:xfrm>
        </p:spPr>
        <p:txBody>
          <a:bodyPr>
            <a:normAutofit fontScale="77500" lnSpcReduction="20000"/>
          </a:bodyPr>
          <a:lstStyle/>
          <a:p>
            <a:endParaRPr lang="it-IT" sz="4800" dirty="0" smtClean="0">
              <a:solidFill>
                <a:srgbClr val="FFFF00"/>
              </a:solidFill>
            </a:endParaRPr>
          </a:p>
          <a:p>
            <a:r>
              <a:rPr lang="it-IT" sz="4800" dirty="0" smtClean="0">
                <a:solidFill>
                  <a:srgbClr val="FFFF00"/>
                </a:solidFill>
                <a:latin typeface="Arial Rounded MT Bold" panose="020F0704030504030204" pitchFamily="34" charset="0"/>
              </a:rPr>
              <a:t>Omicidio e lesioni personali stradali</a:t>
            </a:r>
          </a:p>
          <a:p>
            <a:endParaRPr lang="it-IT" sz="4800" dirty="0" smtClean="0">
              <a:solidFill>
                <a:srgbClr val="FFFF00"/>
              </a:solidFill>
              <a:latin typeface="Arial Rounded MT Bold" panose="020F0704030504030204" pitchFamily="34" charset="0"/>
            </a:endParaRPr>
          </a:p>
          <a:p>
            <a:r>
              <a:rPr lang="it-IT" sz="4800" dirty="0" smtClean="0">
                <a:solidFill>
                  <a:srgbClr val="FFFF00"/>
                </a:solidFill>
                <a:latin typeface="Arial Rounded MT Bold" panose="020F0704030504030204" pitchFamily="34" charset="0"/>
              </a:rPr>
              <a:t>Gli impatti della legge </a:t>
            </a:r>
          </a:p>
          <a:p>
            <a:r>
              <a:rPr lang="it-IT" sz="4800" dirty="0" smtClean="0">
                <a:solidFill>
                  <a:srgbClr val="FFFF00"/>
                </a:solidFill>
                <a:latin typeface="Arial Rounded MT Bold" panose="020F0704030504030204" pitchFamily="34" charset="0"/>
              </a:rPr>
              <a:t> I problemi applicativi</a:t>
            </a:r>
            <a:endParaRPr lang="it-IT" sz="4800" dirty="0">
              <a:solidFill>
                <a:srgbClr val="FFFF00"/>
              </a:solidFill>
              <a:latin typeface="Arial Rounded MT Bold" panose="020F0704030504030204" pitchFamily="34" charset="0"/>
            </a:endParaRPr>
          </a:p>
        </p:txBody>
      </p:sp>
    </p:spTree>
    <p:extLst>
      <p:ext uri="{BB962C8B-B14F-4D97-AF65-F5344CB8AC3E}">
        <p14:creationId xmlns:p14="http://schemas.microsoft.com/office/powerpoint/2010/main" val="1755033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a:t>Che cosa rimane del vecchio omicidio colposo?</a:t>
            </a:r>
          </a:p>
        </p:txBody>
      </p:sp>
      <p:sp>
        <p:nvSpPr>
          <p:cNvPr id="5" name="Segnaposto testo 4"/>
          <p:cNvSpPr>
            <a:spLocks noGrp="1"/>
          </p:cNvSpPr>
          <p:nvPr>
            <p:ph type="body" idx="1"/>
          </p:nvPr>
        </p:nvSpPr>
        <p:spPr/>
        <p:txBody>
          <a:bodyPr/>
          <a:lstStyle/>
          <a:p>
            <a:r>
              <a:rPr lang="it-IT" dirty="0" smtClean="0"/>
              <a:t>Art. 589 cp</a:t>
            </a:r>
            <a:endParaRPr lang="it-IT" dirty="0"/>
          </a:p>
        </p:txBody>
      </p:sp>
      <p:sp>
        <p:nvSpPr>
          <p:cNvPr id="6" name="Segnaposto contenuto 5"/>
          <p:cNvSpPr>
            <a:spLocks noGrp="1"/>
          </p:cNvSpPr>
          <p:nvPr>
            <p:ph sz="half" idx="2"/>
          </p:nvPr>
        </p:nvSpPr>
        <p:spPr/>
        <p:txBody>
          <a:bodyPr>
            <a:normAutofit fontScale="55000" lnSpcReduction="20000"/>
          </a:bodyPr>
          <a:lstStyle/>
          <a:p>
            <a:r>
              <a:rPr lang="it-IT" dirty="0" smtClean="0"/>
              <a:t>Chiunque cagiona per colpa la morte di una persona è punito con la reclusione da sei mesi a cinque anni.</a:t>
            </a:r>
          </a:p>
          <a:p>
            <a:r>
              <a:rPr lang="it-IT" dirty="0" smtClean="0"/>
              <a:t>Se il fatto è commesso con violazione delle norme </a:t>
            </a:r>
            <a:r>
              <a:rPr lang="it-IT" dirty="0" smtClean="0">
                <a:solidFill>
                  <a:srgbClr val="FF0000"/>
                </a:solidFill>
              </a:rPr>
              <a:t>sulla disciplina della circolazione stradale o di quelle</a:t>
            </a:r>
            <a:r>
              <a:rPr lang="it-IT" dirty="0" smtClean="0"/>
              <a:t> per la prevenzione degli infortuni sul lavoro la pena è della reclusione da  due a sette anni.</a:t>
            </a:r>
          </a:p>
          <a:p>
            <a:r>
              <a:rPr lang="it-IT" dirty="0" smtClean="0">
                <a:solidFill>
                  <a:srgbClr val="FF0000"/>
                </a:solidFill>
              </a:rPr>
              <a:t>Si applica la pena della reclusione da tre a dieci anni se il fatto è commesso con violazione delle norme sulla disciplina della circolazione stradale da:</a:t>
            </a:r>
          </a:p>
          <a:p>
            <a:pPr lvl="1"/>
            <a:r>
              <a:rPr lang="it-IT" dirty="0" smtClean="0">
                <a:solidFill>
                  <a:srgbClr val="FF0000"/>
                </a:solidFill>
              </a:rPr>
              <a:t>1) soggetto in stato di ebbrezza alcolica ai sensi dell’art. 186, comma 2, lettera c) del </a:t>
            </a:r>
            <a:r>
              <a:rPr lang="it-IT" dirty="0" err="1" smtClean="0">
                <a:solidFill>
                  <a:srgbClr val="FF0000"/>
                </a:solidFill>
              </a:rPr>
              <a:t>Dlgs</a:t>
            </a:r>
            <a:r>
              <a:rPr lang="it-IT" dirty="0" smtClean="0">
                <a:solidFill>
                  <a:srgbClr val="FF0000"/>
                </a:solidFill>
              </a:rPr>
              <a:t> 1992/285m e successive modificazioni;</a:t>
            </a:r>
          </a:p>
          <a:p>
            <a:pPr lvl="1"/>
            <a:r>
              <a:rPr lang="it-IT" dirty="0" smtClean="0">
                <a:solidFill>
                  <a:srgbClr val="FF0000"/>
                </a:solidFill>
              </a:rPr>
              <a:t>2) soggetto sotto l’effetto di sostanze stupefacenti o psicotrope.</a:t>
            </a:r>
          </a:p>
          <a:p>
            <a:r>
              <a:rPr lang="it-IT" dirty="0" smtClean="0"/>
              <a:t>Nel caso di morte di più persone, ovvero di morte di una o più persone e di lesioni di una o più persone, si applica  la pena che dovrebbe infliggersi per la più grave delle violazioni commesse aumentata fino al triplo, ma la pena non può superare gli anni quindici.</a:t>
            </a:r>
            <a:endParaRPr lang="it-IT" dirty="0"/>
          </a:p>
          <a:p>
            <a:pPr lvl="1"/>
            <a:endParaRPr lang="it-IT" dirty="0" smtClean="0"/>
          </a:p>
        </p:txBody>
      </p:sp>
      <p:sp>
        <p:nvSpPr>
          <p:cNvPr id="9" name="Segnaposto testo 8"/>
          <p:cNvSpPr>
            <a:spLocks noGrp="1"/>
          </p:cNvSpPr>
          <p:nvPr>
            <p:ph type="body" sz="quarter" idx="3"/>
          </p:nvPr>
        </p:nvSpPr>
        <p:spPr/>
        <p:txBody>
          <a:bodyPr/>
          <a:lstStyle/>
          <a:p>
            <a:endParaRPr lang="it-IT"/>
          </a:p>
        </p:txBody>
      </p:sp>
      <p:sp>
        <p:nvSpPr>
          <p:cNvPr id="10" name="Segnaposto contenuto 9"/>
          <p:cNvSpPr>
            <a:spLocks noGrp="1"/>
          </p:cNvSpPr>
          <p:nvPr>
            <p:ph sz="quarter" idx="4"/>
          </p:nvPr>
        </p:nvSpPr>
        <p:spPr/>
        <p:txBody>
          <a:bodyPr/>
          <a:lstStyle/>
          <a:p>
            <a:endParaRPr lang="it-IT" dirty="0" smtClean="0"/>
          </a:p>
          <a:p>
            <a:pPr marL="914400" lvl="2" indent="0">
              <a:buNone/>
            </a:pPr>
            <a:r>
              <a:rPr lang="it-IT" dirty="0" smtClean="0"/>
              <a:t>Circostanze aggravanti abrogate</a:t>
            </a:r>
          </a:p>
          <a:p>
            <a:pPr marL="914400" lvl="2" indent="0">
              <a:buNone/>
            </a:pPr>
            <a:endParaRPr lang="it-IT" dirty="0"/>
          </a:p>
          <a:p>
            <a:pPr marL="914400" lvl="2" indent="0">
              <a:buNone/>
            </a:pPr>
            <a:r>
              <a:rPr lang="it-IT" dirty="0" smtClean="0"/>
              <a:t>Quella del comma 3 viene assorbita nelle nelle circostanze ex 589 bis, commi 3 e 4, oggi non bilanciabili (come peraltro non lo era il 589, comma 3)</a:t>
            </a:r>
            <a:endParaRPr lang="it-IT" dirty="0"/>
          </a:p>
        </p:txBody>
      </p:sp>
      <p:sp>
        <p:nvSpPr>
          <p:cNvPr id="11" name="Freccia a destra 10"/>
          <p:cNvSpPr/>
          <p:nvPr/>
        </p:nvSpPr>
        <p:spPr>
          <a:xfrm>
            <a:off x="5997575" y="3910555"/>
            <a:ext cx="1078474" cy="29568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5319453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smtClean="0"/>
              <a:t>Il nuovo omicidio stradale</a:t>
            </a:r>
            <a:endParaRPr lang="it-IT" dirty="0"/>
          </a:p>
        </p:txBody>
      </p:sp>
      <p:sp>
        <p:nvSpPr>
          <p:cNvPr id="5" name="Segnaposto testo 4"/>
          <p:cNvSpPr>
            <a:spLocks noGrp="1"/>
          </p:cNvSpPr>
          <p:nvPr>
            <p:ph type="body" idx="1"/>
          </p:nvPr>
        </p:nvSpPr>
        <p:spPr/>
        <p:txBody>
          <a:bodyPr/>
          <a:lstStyle/>
          <a:p>
            <a:r>
              <a:rPr lang="it-IT" dirty="0" smtClean="0"/>
              <a:t>Art. 589 bis cp</a:t>
            </a:r>
            <a:endParaRPr lang="it-IT" dirty="0"/>
          </a:p>
        </p:txBody>
      </p:sp>
      <p:sp>
        <p:nvSpPr>
          <p:cNvPr id="6" name="Segnaposto contenuto 5"/>
          <p:cNvSpPr>
            <a:spLocks noGrp="1"/>
          </p:cNvSpPr>
          <p:nvPr>
            <p:ph sz="half" idx="2"/>
          </p:nvPr>
        </p:nvSpPr>
        <p:spPr/>
        <p:txBody>
          <a:bodyPr>
            <a:normAutofit/>
          </a:bodyPr>
          <a:lstStyle/>
          <a:p>
            <a:pPr marL="0" indent="0">
              <a:buNone/>
            </a:pPr>
            <a:r>
              <a:rPr lang="it-IT" dirty="0" smtClean="0"/>
              <a:t>1. Chiunque cagioni per colpa la morte di una persona con violazione delle norme sulla disciplina della circolazione stradale è punito con la reclusione da 2 a 7 anni.</a:t>
            </a:r>
          </a:p>
          <a:p>
            <a:pPr lvl="1"/>
            <a:endParaRPr lang="it-IT" dirty="0" smtClean="0"/>
          </a:p>
        </p:txBody>
      </p:sp>
      <p:sp>
        <p:nvSpPr>
          <p:cNvPr id="2" name="Segnaposto testo 1"/>
          <p:cNvSpPr>
            <a:spLocks noGrp="1"/>
          </p:cNvSpPr>
          <p:nvPr>
            <p:ph type="body" sz="quarter" idx="3"/>
          </p:nvPr>
        </p:nvSpPr>
        <p:spPr/>
        <p:txBody>
          <a:bodyPr/>
          <a:lstStyle/>
          <a:p>
            <a:endParaRPr lang="it-IT" dirty="0"/>
          </a:p>
        </p:txBody>
      </p:sp>
      <p:sp>
        <p:nvSpPr>
          <p:cNvPr id="3" name="Segnaposto contenuto 2"/>
          <p:cNvSpPr>
            <a:spLocks noGrp="1"/>
          </p:cNvSpPr>
          <p:nvPr>
            <p:ph sz="quarter" idx="4"/>
          </p:nvPr>
        </p:nvSpPr>
        <p:spPr/>
        <p:txBody>
          <a:bodyPr/>
          <a:lstStyle/>
          <a:p>
            <a:endParaRPr lang="it-IT" dirty="0" smtClean="0"/>
          </a:p>
          <a:p>
            <a:r>
              <a:rPr lang="it-IT" b="1" dirty="0" smtClean="0"/>
              <a:t>I </a:t>
            </a:r>
            <a:r>
              <a:rPr lang="it-IT" b="1" dirty="0"/>
              <a:t>fascia sanzionatoria</a:t>
            </a:r>
          </a:p>
          <a:p>
            <a:r>
              <a:rPr lang="it-IT" dirty="0" smtClean="0"/>
              <a:t>Fattispecie autonoma  di reato (no bilanciamento)</a:t>
            </a:r>
          </a:p>
          <a:p>
            <a:endParaRPr lang="it-IT" dirty="0" smtClean="0"/>
          </a:p>
          <a:p>
            <a:endParaRPr lang="it-IT" dirty="0" smtClean="0"/>
          </a:p>
          <a:p>
            <a:endParaRPr lang="it-IT" dirty="0"/>
          </a:p>
        </p:txBody>
      </p:sp>
    </p:spTree>
    <p:extLst>
      <p:ext uri="{BB962C8B-B14F-4D97-AF65-F5344CB8AC3E}">
        <p14:creationId xmlns:p14="http://schemas.microsoft.com/office/powerpoint/2010/main" val="1030243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a:t>Il nuovo omicidio stradale</a:t>
            </a:r>
          </a:p>
        </p:txBody>
      </p:sp>
      <p:sp>
        <p:nvSpPr>
          <p:cNvPr id="5" name="Segnaposto testo 4"/>
          <p:cNvSpPr>
            <a:spLocks noGrp="1"/>
          </p:cNvSpPr>
          <p:nvPr>
            <p:ph type="body" idx="1"/>
          </p:nvPr>
        </p:nvSpPr>
        <p:spPr/>
        <p:txBody>
          <a:bodyPr/>
          <a:lstStyle/>
          <a:p>
            <a:r>
              <a:rPr lang="it-IT" dirty="0" smtClean="0"/>
              <a:t>Art. 589 bis cp</a:t>
            </a:r>
            <a:endParaRPr lang="it-IT" dirty="0"/>
          </a:p>
        </p:txBody>
      </p:sp>
      <p:sp>
        <p:nvSpPr>
          <p:cNvPr id="6" name="Segnaposto contenuto 5"/>
          <p:cNvSpPr>
            <a:spLocks noGrp="1"/>
          </p:cNvSpPr>
          <p:nvPr>
            <p:ph sz="half" idx="2"/>
          </p:nvPr>
        </p:nvSpPr>
        <p:spPr/>
        <p:txBody>
          <a:bodyPr>
            <a:normAutofit fontScale="92500" lnSpcReduction="10000"/>
          </a:bodyPr>
          <a:lstStyle/>
          <a:p>
            <a:pPr marL="0" indent="0">
              <a:buNone/>
            </a:pPr>
            <a:r>
              <a:rPr lang="it-IT" dirty="0" smtClean="0"/>
              <a:t>2. Chiunque, ponendosi alla guida di un veicolo a motore in stato di ebbrezza alcolica o di alterazione psico-fisica conseguente all’assunzione di sostanze stupefacenti o psicotrope ai sensi rispettivamente degli artt. 186, comma 2 </a:t>
            </a:r>
            <a:r>
              <a:rPr lang="it-IT" dirty="0" err="1" smtClean="0"/>
              <a:t>lett</a:t>
            </a:r>
            <a:r>
              <a:rPr lang="it-IT" dirty="0" smtClean="0"/>
              <a:t>. c), e 187 del </a:t>
            </a:r>
            <a:r>
              <a:rPr lang="it-IT" dirty="0" err="1" smtClean="0"/>
              <a:t>Dlgs</a:t>
            </a:r>
            <a:r>
              <a:rPr lang="it-IT" dirty="0" smtClean="0"/>
              <a:t> 285/92, cagioni per colpa la morte di una persona è punito </a:t>
            </a:r>
            <a:r>
              <a:rPr lang="it-IT" b="1" dirty="0" smtClean="0"/>
              <a:t>con la reclusione da 8 a 12 anni</a:t>
            </a:r>
          </a:p>
          <a:p>
            <a:pPr lvl="1"/>
            <a:endParaRPr lang="it-IT" dirty="0" smtClean="0"/>
          </a:p>
        </p:txBody>
      </p:sp>
      <p:sp>
        <p:nvSpPr>
          <p:cNvPr id="2" name="Segnaposto testo 1"/>
          <p:cNvSpPr>
            <a:spLocks noGrp="1"/>
          </p:cNvSpPr>
          <p:nvPr>
            <p:ph type="body" sz="quarter" idx="3"/>
          </p:nvPr>
        </p:nvSpPr>
        <p:spPr/>
        <p:txBody>
          <a:bodyPr/>
          <a:lstStyle/>
          <a:p>
            <a:endParaRPr lang="it-IT" dirty="0"/>
          </a:p>
        </p:txBody>
      </p:sp>
      <p:sp>
        <p:nvSpPr>
          <p:cNvPr id="3" name="Segnaposto contenuto 2"/>
          <p:cNvSpPr>
            <a:spLocks noGrp="1"/>
          </p:cNvSpPr>
          <p:nvPr>
            <p:ph sz="quarter" idx="4"/>
          </p:nvPr>
        </p:nvSpPr>
        <p:spPr/>
        <p:txBody>
          <a:bodyPr/>
          <a:lstStyle/>
          <a:p>
            <a:endParaRPr lang="it-IT" dirty="0" smtClean="0"/>
          </a:p>
          <a:p>
            <a:pPr marL="0" indent="0">
              <a:buNone/>
            </a:pPr>
            <a:r>
              <a:rPr lang="it-IT" b="1" dirty="0" smtClean="0"/>
              <a:t>III fascia sanzionatoria</a:t>
            </a:r>
          </a:p>
          <a:p>
            <a:pPr marL="0" indent="0">
              <a:buNone/>
            </a:pPr>
            <a:r>
              <a:rPr lang="it-IT" dirty="0" smtClean="0"/>
              <a:t>grande inasprimento rispetto al vecchio art. 589 comma 3 abrogato (da 3 a 10 anni)</a:t>
            </a:r>
          </a:p>
          <a:p>
            <a:pPr marL="0" indent="0">
              <a:buNone/>
            </a:pPr>
            <a:r>
              <a:rPr lang="it-IT" dirty="0" smtClean="0"/>
              <a:t>…è ragionevole</a:t>
            </a:r>
            <a:endParaRPr lang="it-IT" dirty="0"/>
          </a:p>
        </p:txBody>
      </p:sp>
      <p:sp>
        <p:nvSpPr>
          <p:cNvPr id="7" name="CasellaDiTesto 6"/>
          <p:cNvSpPr txBox="1"/>
          <p:nvPr/>
        </p:nvSpPr>
        <p:spPr>
          <a:xfrm>
            <a:off x="8323040" y="4505739"/>
            <a:ext cx="612668" cy="1200329"/>
          </a:xfrm>
          <a:prstGeom prst="rect">
            <a:avLst/>
          </a:prstGeom>
          <a:noFill/>
          <a:ln>
            <a:noFill/>
          </a:ln>
        </p:spPr>
        <p:txBody>
          <a:bodyPr wrap="none" rtlCol="0">
            <a:spAutoFit/>
          </a:bodyPr>
          <a:lstStyle/>
          <a:p>
            <a:r>
              <a:rPr lang="it-IT" sz="7200" b="1" dirty="0" smtClean="0">
                <a:solidFill>
                  <a:srgbClr val="FF0000"/>
                </a:solidFill>
              </a:rPr>
              <a:t>?</a:t>
            </a:r>
            <a:endParaRPr lang="it-IT" sz="7200" b="1" dirty="0">
              <a:solidFill>
                <a:srgbClr val="FF0000"/>
              </a:solidFill>
            </a:endParaRPr>
          </a:p>
        </p:txBody>
      </p:sp>
    </p:spTree>
    <p:extLst>
      <p:ext uri="{BB962C8B-B14F-4D97-AF65-F5344CB8AC3E}">
        <p14:creationId xmlns:p14="http://schemas.microsoft.com/office/powerpoint/2010/main" val="3415595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a:t>Il nuovo omicidio stradale</a:t>
            </a:r>
          </a:p>
        </p:txBody>
      </p:sp>
      <p:sp>
        <p:nvSpPr>
          <p:cNvPr id="5" name="Segnaposto testo 4"/>
          <p:cNvSpPr>
            <a:spLocks noGrp="1"/>
          </p:cNvSpPr>
          <p:nvPr>
            <p:ph type="body" idx="1"/>
          </p:nvPr>
        </p:nvSpPr>
        <p:spPr/>
        <p:txBody>
          <a:bodyPr/>
          <a:lstStyle/>
          <a:p>
            <a:r>
              <a:rPr lang="it-IT" dirty="0" smtClean="0"/>
              <a:t>Art. 589 bis cp</a:t>
            </a:r>
            <a:endParaRPr lang="it-IT" dirty="0"/>
          </a:p>
        </p:txBody>
      </p:sp>
      <p:sp>
        <p:nvSpPr>
          <p:cNvPr id="6" name="Segnaposto contenuto 5"/>
          <p:cNvSpPr>
            <a:spLocks noGrp="1"/>
          </p:cNvSpPr>
          <p:nvPr>
            <p:ph sz="half" idx="2"/>
          </p:nvPr>
        </p:nvSpPr>
        <p:spPr/>
        <p:txBody>
          <a:bodyPr>
            <a:normAutofit fontScale="92500"/>
          </a:bodyPr>
          <a:lstStyle/>
          <a:p>
            <a:pPr marL="0" indent="0">
              <a:buNone/>
            </a:pPr>
            <a:r>
              <a:rPr lang="it-IT" dirty="0" smtClean="0"/>
              <a:t>3. La stessa pena si applica al conducente di un veicolo a motore di cui all’articolo 186-bis, comma 1, lettere b), c) e d), del decreto legislativo 30 aprile 1992, n. 285, il quale, in stato di ebbrezza alcolica ai sensi dell’articolo 186, comma 2, lettera b), del medesimo </a:t>
            </a:r>
            <a:r>
              <a:rPr lang="it-IT" dirty="0" err="1" smtClean="0"/>
              <a:t>Dlgs</a:t>
            </a:r>
            <a:r>
              <a:rPr lang="it-IT" dirty="0" smtClean="0"/>
              <a:t> 285/1992, cagioni per colpa la morte di una persona</a:t>
            </a:r>
            <a:endParaRPr lang="it-IT" b="1" dirty="0" smtClean="0"/>
          </a:p>
          <a:p>
            <a:pPr lvl="1"/>
            <a:endParaRPr lang="it-IT" dirty="0" smtClean="0"/>
          </a:p>
        </p:txBody>
      </p:sp>
      <p:sp>
        <p:nvSpPr>
          <p:cNvPr id="2" name="Segnaposto testo 1"/>
          <p:cNvSpPr>
            <a:spLocks noGrp="1"/>
          </p:cNvSpPr>
          <p:nvPr>
            <p:ph type="body" sz="quarter" idx="3"/>
          </p:nvPr>
        </p:nvSpPr>
        <p:spPr/>
        <p:txBody>
          <a:bodyPr/>
          <a:lstStyle/>
          <a:p>
            <a:endParaRPr lang="it-IT" dirty="0"/>
          </a:p>
        </p:txBody>
      </p:sp>
      <p:sp>
        <p:nvSpPr>
          <p:cNvPr id="3" name="Segnaposto contenuto 2"/>
          <p:cNvSpPr>
            <a:spLocks noGrp="1"/>
          </p:cNvSpPr>
          <p:nvPr>
            <p:ph sz="quarter" idx="4"/>
          </p:nvPr>
        </p:nvSpPr>
        <p:spPr/>
        <p:txBody>
          <a:bodyPr/>
          <a:lstStyle/>
          <a:p>
            <a:endParaRPr lang="it-IT" dirty="0" smtClean="0"/>
          </a:p>
          <a:p>
            <a:pPr marL="0" indent="0">
              <a:buNone/>
            </a:pPr>
            <a:r>
              <a:rPr lang="it-IT" b="1" dirty="0" smtClean="0"/>
              <a:t>III fascia sanzionatoria</a:t>
            </a:r>
          </a:p>
          <a:p>
            <a:pPr marL="0" indent="0">
              <a:buNone/>
            </a:pPr>
            <a:r>
              <a:rPr lang="it-IT" dirty="0" smtClean="0"/>
              <a:t>al conducente professionista che si trovi in stato di ebbrezza intermedia (da 0,8 a 1,5 mg/l) si applica la pena prevista per chi sia in stato di ebbrezza elevata (oltre gli 1,5 mg/l)….</a:t>
            </a:r>
            <a:endParaRPr lang="it-IT" dirty="0"/>
          </a:p>
        </p:txBody>
      </p:sp>
    </p:spTree>
    <p:extLst>
      <p:ext uri="{BB962C8B-B14F-4D97-AF65-F5344CB8AC3E}">
        <p14:creationId xmlns:p14="http://schemas.microsoft.com/office/powerpoint/2010/main" val="1576767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a:t>Il nuovo omicidio stradale</a:t>
            </a:r>
          </a:p>
        </p:txBody>
      </p:sp>
      <p:sp>
        <p:nvSpPr>
          <p:cNvPr id="5" name="Segnaposto testo 4"/>
          <p:cNvSpPr>
            <a:spLocks noGrp="1"/>
          </p:cNvSpPr>
          <p:nvPr>
            <p:ph type="body" idx="1"/>
          </p:nvPr>
        </p:nvSpPr>
        <p:spPr/>
        <p:txBody>
          <a:bodyPr/>
          <a:lstStyle/>
          <a:p>
            <a:r>
              <a:rPr lang="it-IT" dirty="0" smtClean="0"/>
              <a:t>Art. 589 bis cp</a:t>
            </a:r>
            <a:endParaRPr lang="it-IT" dirty="0"/>
          </a:p>
        </p:txBody>
      </p:sp>
      <p:sp>
        <p:nvSpPr>
          <p:cNvPr id="6" name="Segnaposto contenuto 5"/>
          <p:cNvSpPr>
            <a:spLocks noGrp="1"/>
          </p:cNvSpPr>
          <p:nvPr>
            <p:ph sz="half" idx="2"/>
          </p:nvPr>
        </p:nvSpPr>
        <p:spPr/>
        <p:txBody>
          <a:bodyPr>
            <a:normAutofit fontScale="92500"/>
          </a:bodyPr>
          <a:lstStyle/>
          <a:p>
            <a:pPr marL="0" indent="0">
              <a:buNone/>
            </a:pPr>
            <a:r>
              <a:rPr lang="it-IT" dirty="0" smtClean="0"/>
              <a:t>3. La stessa pena si applica al conducente di un veicolo a motore di cui all’articolo 186-bis, comma 1, lettere b), c) e d), del decreto legislativo 30 aprile 1992, n. 285, il quale, in stato di ebbrezza alcolica ai sensi dell’articolo 186, comma 2, lettera b), del medesimo </a:t>
            </a:r>
            <a:r>
              <a:rPr lang="it-IT" dirty="0" err="1" smtClean="0"/>
              <a:t>Dlgs</a:t>
            </a:r>
            <a:r>
              <a:rPr lang="it-IT" dirty="0" smtClean="0"/>
              <a:t> 285/1992, cagioni per colpa la morte di una persona</a:t>
            </a:r>
            <a:endParaRPr lang="it-IT" b="1" dirty="0" smtClean="0"/>
          </a:p>
          <a:p>
            <a:pPr lvl="1"/>
            <a:endParaRPr lang="it-IT" dirty="0" smtClean="0"/>
          </a:p>
        </p:txBody>
      </p:sp>
      <p:sp>
        <p:nvSpPr>
          <p:cNvPr id="2" name="Segnaposto testo 1"/>
          <p:cNvSpPr>
            <a:spLocks noGrp="1"/>
          </p:cNvSpPr>
          <p:nvPr>
            <p:ph type="body" sz="quarter" idx="3"/>
          </p:nvPr>
        </p:nvSpPr>
        <p:spPr/>
        <p:txBody>
          <a:bodyPr/>
          <a:lstStyle/>
          <a:p>
            <a:endParaRPr lang="it-IT" dirty="0"/>
          </a:p>
        </p:txBody>
      </p:sp>
      <p:sp>
        <p:nvSpPr>
          <p:cNvPr id="3" name="Segnaposto contenuto 2"/>
          <p:cNvSpPr>
            <a:spLocks noGrp="1"/>
          </p:cNvSpPr>
          <p:nvPr>
            <p:ph sz="quarter" idx="4"/>
          </p:nvPr>
        </p:nvSpPr>
        <p:spPr/>
        <p:txBody>
          <a:bodyPr/>
          <a:lstStyle/>
          <a:p>
            <a:endParaRPr lang="it-IT" dirty="0" smtClean="0"/>
          </a:p>
          <a:p>
            <a:pPr marL="0" indent="0">
              <a:buNone/>
            </a:pPr>
            <a:r>
              <a:rPr lang="it-IT" b="1" dirty="0" smtClean="0"/>
              <a:t>III fascia sanzionatoria</a:t>
            </a:r>
          </a:p>
          <a:p>
            <a:pPr marL="0" indent="0">
              <a:buNone/>
            </a:pPr>
            <a:r>
              <a:rPr lang="it-IT" dirty="0" smtClean="0"/>
              <a:t>…..problema……</a:t>
            </a:r>
            <a:endParaRPr lang="it-IT" dirty="0"/>
          </a:p>
        </p:txBody>
      </p:sp>
    </p:spTree>
    <p:extLst>
      <p:ext uri="{BB962C8B-B14F-4D97-AF65-F5344CB8AC3E}">
        <p14:creationId xmlns:p14="http://schemas.microsoft.com/office/powerpoint/2010/main" val="23462392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6"/>
          <p:cNvSpPr>
            <a:spLocks noGrp="1"/>
          </p:cNvSpPr>
          <p:nvPr>
            <p:ph type="title"/>
          </p:nvPr>
        </p:nvSpPr>
        <p:spPr>
          <a:xfrm>
            <a:off x="1371600" y="2933700"/>
            <a:ext cx="8509000" cy="1296988"/>
          </a:xfrm>
        </p:spPr>
        <p:txBody>
          <a:bodyPr>
            <a:normAutofit fontScale="90000"/>
          </a:bodyPr>
          <a:lstStyle/>
          <a:p>
            <a:r>
              <a:rPr lang="it-IT" dirty="0" smtClean="0"/>
              <a:t>…e se il conducente professionista versa in ubriachezza grave (oltre gli 1,5 mg/l) ex art. 186, comma 2, lettera c) o è in stato di alterazione psicofisica ex art. 187 ...quale pena       </a:t>
            </a:r>
            <a:br>
              <a:rPr lang="it-IT" dirty="0" smtClean="0"/>
            </a:br>
            <a:endParaRPr lang="it-IT" dirty="0"/>
          </a:p>
        </p:txBody>
      </p:sp>
      <p:sp>
        <p:nvSpPr>
          <p:cNvPr id="3" name="CasellaDiTesto 2"/>
          <p:cNvSpPr txBox="1"/>
          <p:nvPr/>
        </p:nvSpPr>
        <p:spPr>
          <a:xfrm>
            <a:off x="4890727" y="3856383"/>
            <a:ext cx="635430" cy="1200329"/>
          </a:xfrm>
          <a:prstGeom prst="rect">
            <a:avLst/>
          </a:prstGeom>
          <a:noFill/>
          <a:ln>
            <a:noFill/>
          </a:ln>
        </p:spPr>
        <p:txBody>
          <a:bodyPr wrap="square" rtlCol="0">
            <a:spAutoFit/>
          </a:bodyPr>
          <a:lstStyle/>
          <a:p>
            <a:r>
              <a:rPr lang="it-IT" sz="7200" b="1" dirty="0" smtClean="0">
                <a:solidFill>
                  <a:srgbClr val="FF0000"/>
                </a:solidFill>
              </a:rPr>
              <a:t>?</a:t>
            </a:r>
            <a:endParaRPr lang="it-IT" sz="7200" b="1" dirty="0">
              <a:solidFill>
                <a:srgbClr val="FF0000"/>
              </a:solidFill>
            </a:endParaRPr>
          </a:p>
        </p:txBody>
      </p:sp>
    </p:spTree>
    <p:extLst>
      <p:ext uri="{BB962C8B-B14F-4D97-AF65-F5344CB8AC3E}">
        <p14:creationId xmlns:p14="http://schemas.microsoft.com/office/powerpoint/2010/main" val="3224336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lstStyle/>
          <a:p>
            <a:r>
              <a:rPr lang="it-IT" dirty="0"/>
              <a:t>Il nuovo omicidio stradale</a:t>
            </a:r>
          </a:p>
        </p:txBody>
      </p:sp>
      <p:sp>
        <p:nvSpPr>
          <p:cNvPr id="4" name="Segnaposto contenuto 3"/>
          <p:cNvSpPr>
            <a:spLocks noGrp="1"/>
          </p:cNvSpPr>
          <p:nvPr>
            <p:ph sz="half" idx="1"/>
          </p:nvPr>
        </p:nvSpPr>
        <p:spPr/>
        <p:txBody>
          <a:bodyPr/>
          <a:lstStyle/>
          <a:p>
            <a:pPr marL="0" indent="0">
              <a:buNone/>
            </a:pPr>
            <a:r>
              <a:rPr lang="it-IT" b="1" dirty="0" smtClean="0"/>
              <a:t>Art. 589 bis cp</a:t>
            </a:r>
          </a:p>
          <a:p>
            <a:pPr marL="0" indent="0">
              <a:buNone/>
            </a:pPr>
            <a:r>
              <a:rPr lang="it-IT" dirty="0" smtClean="0"/>
              <a:t>4. Salvo quanto previsto dal terzo comma, chiunque ponendosi alla guida di un veicolo a motore in stato di ebbrezza alcolica ai sensi dell’art. 186, comma 2, lettera b), del </a:t>
            </a:r>
            <a:r>
              <a:rPr lang="it-IT" dirty="0" err="1" smtClean="0"/>
              <a:t>Dlgs</a:t>
            </a:r>
            <a:r>
              <a:rPr lang="it-IT" dirty="0" smtClean="0"/>
              <a:t> 285/1992, cagioni per colpa la morte di una persona, è punito con la reclusione </a:t>
            </a:r>
            <a:r>
              <a:rPr lang="it-IT" b="1" dirty="0" smtClean="0"/>
              <a:t>da cinque a dieci anni</a:t>
            </a:r>
            <a:endParaRPr lang="it-IT" b="1" dirty="0"/>
          </a:p>
        </p:txBody>
      </p:sp>
      <p:sp>
        <p:nvSpPr>
          <p:cNvPr id="5" name="Segnaposto contenuto 4"/>
          <p:cNvSpPr>
            <a:spLocks noGrp="1"/>
          </p:cNvSpPr>
          <p:nvPr>
            <p:ph sz="half" idx="2"/>
          </p:nvPr>
        </p:nvSpPr>
        <p:spPr/>
        <p:txBody>
          <a:bodyPr/>
          <a:lstStyle/>
          <a:p>
            <a:pPr marL="0" indent="0">
              <a:buNone/>
            </a:pPr>
            <a:endParaRPr lang="it-IT" b="1" dirty="0" smtClean="0"/>
          </a:p>
          <a:p>
            <a:pPr marL="0" indent="0">
              <a:buNone/>
            </a:pPr>
            <a:r>
              <a:rPr lang="it-IT" b="1" dirty="0" smtClean="0"/>
              <a:t>II fascia sanzionatoria</a:t>
            </a:r>
          </a:p>
          <a:p>
            <a:pPr marL="0" indent="0">
              <a:buNone/>
            </a:pPr>
            <a:r>
              <a:rPr lang="it-IT" dirty="0" smtClean="0"/>
              <a:t>L’Ubriachezza intermedia (basta superare 0,8 mg/l…) entra per la prima volta  come aggravante del reato di omicidio colposo con una pena più grave di quanto si stabiliva prima per l’ubriachezza grave….</a:t>
            </a:r>
          </a:p>
          <a:p>
            <a:pPr marL="0" indent="0">
              <a:buNone/>
            </a:pPr>
            <a:r>
              <a:rPr lang="it-IT" dirty="0" smtClean="0"/>
              <a:t>…è ragionevole  </a:t>
            </a:r>
            <a:endParaRPr lang="it-IT" dirty="0"/>
          </a:p>
        </p:txBody>
      </p:sp>
      <p:sp>
        <p:nvSpPr>
          <p:cNvPr id="6" name="CasellaDiTesto 5"/>
          <p:cNvSpPr txBox="1"/>
          <p:nvPr/>
        </p:nvSpPr>
        <p:spPr>
          <a:xfrm>
            <a:off x="8336293" y="5367130"/>
            <a:ext cx="612668" cy="1200329"/>
          </a:xfrm>
          <a:prstGeom prst="rect">
            <a:avLst/>
          </a:prstGeom>
          <a:noFill/>
          <a:ln>
            <a:noFill/>
          </a:ln>
        </p:spPr>
        <p:txBody>
          <a:bodyPr wrap="none" rtlCol="0">
            <a:spAutoFit/>
          </a:bodyPr>
          <a:lstStyle/>
          <a:p>
            <a:r>
              <a:rPr lang="it-IT" sz="7200" b="1" dirty="0" smtClean="0">
                <a:solidFill>
                  <a:srgbClr val="FF0000"/>
                </a:solidFill>
              </a:rPr>
              <a:t>?</a:t>
            </a:r>
            <a:endParaRPr lang="it-IT" sz="7200" b="1" dirty="0">
              <a:solidFill>
                <a:srgbClr val="FF0000"/>
              </a:solidFill>
            </a:endParaRPr>
          </a:p>
        </p:txBody>
      </p:sp>
    </p:spTree>
    <p:extLst>
      <p:ext uri="{BB962C8B-B14F-4D97-AF65-F5344CB8AC3E}">
        <p14:creationId xmlns:p14="http://schemas.microsoft.com/office/powerpoint/2010/main" val="1051101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lstStyle/>
          <a:p>
            <a:r>
              <a:rPr lang="it-IT" dirty="0"/>
              <a:t>Il nuovo omicidio stradale</a:t>
            </a:r>
          </a:p>
        </p:txBody>
      </p:sp>
      <p:sp>
        <p:nvSpPr>
          <p:cNvPr id="4" name="Segnaposto contenuto 3"/>
          <p:cNvSpPr>
            <a:spLocks noGrp="1"/>
          </p:cNvSpPr>
          <p:nvPr>
            <p:ph sz="half" idx="1"/>
          </p:nvPr>
        </p:nvSpPr>
        <p:spPr/>
        <p:txBody>
          <a:bodyPr>
            <a:normAutofit fontScale="55000" lnSpcReduction="20000"/>
          </a:bodyPr>
          <a:lstStyle/>
          <a:p>
            <a:pPr marL="0" indent="0">
              <a:buNone/>
            </a:pPr>
            <a:r>
              <a:rPr lang="it-IT" b="1" dirty="0" smtClean="0"/>
              <a:t>Art. 589 bis cp</a:t>
            </a:r>
          </a:p>
          <a:p>
            <a:pPr marL="0" indent="0">
              <a:buNone/>
            </a:pPr>
            <a:r>
              <a:rPr lang="it-IT" dirty="0"/>
              <a:t>5</a:t>
            </a:r>
            <a:r>
              <a:rPr lang="it-IT" dirty="0" smtClean="0"/>
              <a:t>. La pena di cui al comma precedente si applica altresì:</a:t>
            </a:r>
          </a:p>
          <a:p>
            <a:pPr marL="514350" indent="-514350">
              <a:buFont typeface="+mj-lt"/>
              <a:buAutoNum type="arabicPeriod"/>
            </a:pPr>
            <a:r>
              <a:rPr lang="it-IT" dirty="0" smtClean="0"/>
              <a:t>Al conducente di un veicolo a motore che, procedendo in un centro urbano ad una velocità pari o superiore al doppio di quella consentita e comunque non inferiore a 70 km/h, ovvero su strade extraurbane ad una velocità superiore di almeno 50 km/h rispetto a quella massima consentita, cagioni per colpa la morte di una persona;</a:t>
            </a:r>
          </a:p>
          <a:p>
            <a:pPr marL="514350" indent="-514350">
              <a:buFont typeface="+mj-lt"/>
              <a:buAutoNum type="arabicPeriod"/>
            </a:pPr>
            <a:r>
              <a:rPr lang="it-IT" dirty="0" smtClean="0"/>
              <a:t>Al conducente di un veicolo a motore che, attraversando un’intersezione con il semaforo disposto al rosso ovvero circolando contromano, cagioni per colpa la morte di una persona;</a:t>
            </a:r>
          </a:p>
          <a:p>
            <a:pPr marL="514350" indent="-514350">
              <a:buFont typeface="+mj-lt"/>
              <a:buAutoNum type="arabicPeriod"/>
            </a:pPr>
            <a:r>
              <a:rPr lang="it-IT" dirty="0" smtClean="0"/>
              <a:t>Al conducente di un veicolo a motore che, a seguito di manovra di inversione del senso di marcia in prossimità o in corrispondenza di intersezioni, curve dossi o a seguito di sorpasso di un altro mezzo in corrispondenza di una attraversamento pedonale o di linea continua, cagioni per colpa la morte di una persona</a:t>
            </a:r>
            <a:endParaRPr lang="it-IT" dirty="0"/>
          </a:p>
        </p:txBody>
      </p:sp>
      <p:sp>
        <p:nvSpPr>
          <p:cNvPr id="5" name="Segnaposto contenuto 4"/>
          <p:cNvSpPr>
            <a:spLocks noGrp="1"/>
          </p:cNvSpPr>
          <p:nvPr>
            <p:ph sz="half" idx="2"/>
          </p:nvPr>
        </p:nvSpPr>
        <p:spPr/>
        <p:txBody>
          <a:bodyPr>
            <a:normAutofit fontScale="55000" lnSpcReduction="20000"/>
          </a:bodyPr>
          <a:lstStyle/>
          <a:p>
            <a:pPr marL="0" indent="0">
              <a:buNone/>
            </a:pPr>
            <a:endParaRPr lang="it-IT" b="1" dirty="0" smtClean="0"/>
          </a:p>
          <a:p>
            <a:pPr marL="0" indent="0">
              <a:buNone/>
            </a:pPr>
            <a:endParaRPr lang="it-IT" b="1" dirty="0"/>
          </a:p>
          <a:p>
            <a:pPr marL="0" indent="0">
              <a:buNone/>
            </a:pPr>
            <a:endParaRPr lang="it-IT" b="1" dirty="0" smtClean="0"/>
          </a:p>
          <a:p>
            <a:pPr marL="0" indent="0">
              <a:buNone/>
            </a:pPr>
            <a:endParaRPr lang="it-IT" b="1" dirty="0"/>
          </a:p>
          <a:p>
            <a:pPr marL="0" indent="0">
              <a:buNone/>
            </a:pPr>
            <a:endParaRPr lang="it-IT" b="1" dirty="0" smtClean="0"/>
          </a:p>
          <a:p>
            <a:pPr marL="0" indent="0">
              <a:buNone/>
            </a:pPr>
            <a:r>
              <a:rPr lang="it-IT" sz="5100" b="1" dirty="0"/>
              <a:t>II fascia sanzionatoria</a:t>
            </a:r>
            <a:endParaRPr lang="it-IT" sz="5100" dirty="0"/>
          </a:p>
        </p:txBody>
      </p:sp>
    </p:spTree>
    <p:extLst>
      <p:ext uri="{BB962C8B-B14F-4D97-AF65-F5344CB8AC3E}">
        <p14:creationId xmlns:p14="http://schemas.microsoft.com/office/powerpoint/2010/main" val="3623047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lstStyle/>
          <a:p>
            <a:r>
              <a:rPr lang="it-IT" dirty="0"/>
              <a:t>Il nuovo omicidio stradale</a:t>
            </a:r>
          </a:p>
        </p:txBody>
      </p:sp>
      <p:sp>
        <p:nvSpPr>
          <p:cNvPr id="4" name="Segnaposto contenuto 3"/>
          <p:cNvSpPr>
            <a:spLocks noGrp="1"/>
          </p:cNvSpPr>
          <p:nvPr>
            <p:ph sz="half" idx="1"/>
          </p:nvPr>
        </p:nvSpPr>
        <p:spPr/>
        <p:txBody>
          <a:bodyPr>
            <a:normAutofit fontScale="55000" lnSpcReduction="20000"/>
          </a:bodyPr>
          <a:lstStyle/>
          <a:p>
            <a:pPr marL="0" indent="0">
              <a:buNone/>
            </a:pPr>
            <a:r>
              <a:rPr lang="it-IT" b="1" dirty="0" smtClean="0"/>
              <a:t>Art. 589 bis cp</a:t>
            </a:r>
          </a:p>
          <a:p>
            <a:pPr marL="0" indent="0">
              <a:buNone/>
            </a:pPr>
            <a:r>
              <a:rPr lang="it-IT" dirty="0"/>
              <a:t>5</a:t>
            </a:r>
            <a:r>
              <a:rPr lang="it-IT" dirty="0" smtClean="0"/>
              <a:t>. La pena di cui al comma precedente si applica altresì:</a:t>
            </a:r>
          </a:p>
          <a:p>
            <a:pPr marL="514350" indent="-514350">
              <a:buFont typeface="+mj-lt"/>
              <a:buAutoNum type="arabicPeriod"/>
            </a:pPr>
            <a:r>
              <a:rPr lang="it-IT" dirty="0" smtClean="0"/>
              <a:t>Al conducente di un veicolo a motore che, procedendo in un centro urbano ad una velocità pari o superiore al doppio di quella consentita e comunque non inferiore a 70 km/h, ovvero su strade extraurbane ad una velocità superiore di almeno 50 km/h rispetto a quella massima consentita, cagioni per colpa la morte di una persona;</a:t>
            </a:r>
          </a:p>
          <a:p>
            <a:pPr marL="514350" indent="-514350">
              <a:buFont typeface="+mj-lt"/>
              <a:buAutoNum type="arabicPeriod"/>
            </a:pPr>
            <a:r>
              <a:rPr lang="it-IT" dirty="0" smtClean="0"/>
              <a:t>Al conducente di un veicolo a motore che, attraversando </a:t>
            </a:r>
            <a:r>
              <a:rPr lang="it-IT" u="sng" dirty="0" smtClean="0"/>
              <a:t>un’intersezione con il semaforo disposto al rosso </a:t>
            </a:r>
            <a:r>
              <a:rPr lang="it-IT" dirty="0" smtClean="0"/>
              <a:t>ovvero circolando contromano, cagioni per colpa la morte di una persona;</a:t>
            </a:r>
          </a:p>
          <a:p>
            <a:pPr marL="514350" indent="-514350">
              <a:buFont typeface="+mj-lt"/>
              <a:buAutoNum type="arabicPeriod"/>
            </a:pPr>
            <a:r>
              <a:rPr lang="it-IT" dirty="0" smtClean="0"/>
              <a:t>Al conducente di un veicolo a motore che, a seguito di manovra di inversione del senso di marcia in prossimità o in corrispondenza di intersezioni, curve dossi o a seguito di sorpasso di un altro mezzo in corrispondenza di una attraversamento pedonale o di linea continua, cagioni per colpa la morte di una persona</a:t>
            </a:r>
            <a:endParaRPr lang="it-IT" dirty="0"/>
          </a:p>
        </p:txBody>
      </p:sp>
      <p:sp>
        <p:nvSpPr>
          <p:cNvPr id="5" name="Segnaposto contenuto 4"/>
          <p:cNvSpPr>
            <a:spLocks noGrp="1"/>
          </p:cNvSpPr>
          <p:nvPr>
            <p:ph sz="half" idx="2"/>
          </p:nvPr>
        </p:nvSpPr>
        <p:spPr/>
        <p:txBody>
          <a:bodyPr>
            <a:normAutofit fontScale="55000" lnSpcReduction="20000"/>
          </a:bodyPr>
          <a:lstStyle/>
          <a:p>
            <a:pPr marL="0" indent="0">
              <a:buNone/>
            </a:pPr>
            <a:endParaRPr lang="it-IT" b="1" dirty="0" smtClean="0"/>
          </a:p>
          <a:p>
            <a:pPr marL="0" indent="0">
              <a:buNone/>
            </a:pPr>
            <a:endParaRPr lang="it-IT" b="1" dirty="0"/>
          </a:p>
          <a:p>
            <a:pPr marL="0" indent="0">
              <a:buNone/>
            </a:pPr>
            <a:r>
              <a:rPr lang="it-IT" b="1" dirty="0" smtClean="0"/>
              <a:t>Il fenomeno della tipizzazione legislativa</a:t>
            </a:r>
          </a:p>
          <a:p>
            <a:pPr marL="0" indent="0">
              <a:buNone/>
            </a:pPr>
            <a:r>
              <a:rPr lang="it-IT" dirty="0" smtClean="0"/>
              <a:t>Esclude ipotesi di violazioni specifiche al </a:t>
            </a:r>
            <a:r>
              <a:rPr lang="it-IT" dirty="0" err="1" smtClean="0"/>
              <a:t>CdS</a:t>
            </a:r>
            <a:r>
              <a:rPr lang="it-IT" dirty="0" smtClean="0"/>
              <a:t> analoghe o persino più gravi (art. 3 </a:t>
            </a:r>
            <a:r>
              <a:rPr lang="it-IT" dirty="0" err="1" smtClean="0"/>
              <a:t>Cost</a:t>
            </a:r>
            <a:r>
              <a:rPr lang="it-IT" dirty="0" smtClean="0"/>
              <a:t>.?):</a:t>
            </a:r>
          </a:p>
          <a:p>
            <a:pPr marL="0" indent="0">
              <a:buNone/>
            </a:pPr>
            <a:endParaRPr lang="it-IT" dirty="0"/>
          </a:p>
          <a:p>
            <a:pPr marL="0" indent="0">
              <a:buNone/>
            </a:pPr>
            <a:endParaRPr lang="it-IT" dirty="0" smtClean="0"/>
          </a:p>
          <a:p>
            <a:pPr marL="0" indent="0">
              <a:buNone/>
            </a:pPr>
            <a:r>
              <a:rPr lang="it-IT" b="1" dirty="0" smtClean="0"/>
              <a:t>Violazione del rosso</a:t>
            </a:r>
            <a:r>
              <a:rPr lang="it-IT" dirty="0" smtClean="0"/>
              <a:t> (art. 146, c3 </a:t>
            </a:r>
            <a:r>
              <a:rPr lang="it-IT" dirty="0" err="1" smtClean="0"/>
              <a:t>CdS</a:t>
            </a:r>
            <a:r>
              <a:rPr lang="it-IT" dirty="0" smtClean="0"/>
              <a:t> I ipotesi) </a:t>
            </a:r>
            <a:r>
              <a:rPr lang="it-IT" b="1" dirty="0" smtClean="0"/>
              <a:t>SI</a:t>
            </a:r>
            <a:r>
              <a:rPr lang="it-IT" dirty="0" smtClean="0"/>
              <a:t>… </a:t>
            </a:r>
          </a:p>
          <a:p>
            <a:pPr marL="0" indent="0">
              <a:buNone/>
            </a:pPr>
            <a:r>
              <a:rPr lang="it-IT" b="1" dirty="0" smtClean="0"/>
              <a:t>MA NON</a:t>
            </a:r>
            <a:r>
              <a:rPr lang="it-IT" dirty="0" smtClean="0"/>
              <a:t> violazione del segnale di divieto da parte di agente del traffico (art. 146 c3 II ipotesi) </a:t>
            </a:r>
            <a:r>
              <a:rPr lang="it-IT" dirty="0" smtClean="0"/>
              <a:t>o violazione </a:t>
            </a:r>
            <a:r>
              <a:rPr lang="it-IT" dirty="0" smtClean="0"/>
              <a:t>dell’obbligo di dare la precedenza (art. 145 </a:t>
            </a:r>
            <a:r>
              <a:rPr lang="it-IT" dirty="0" err="1" smtClean="0"/>
              <a:t>CdS</a:t>
            </a:r>
            <a:r>
              <a:rPr lang="it-IT" dirty="0" smtClean="0"/>
              <a:t>) </a:t>
            </a:r>
          </a:p>
          <a:p>
            <a:pPr marL="0" indent="0">
              <a:buNone/>
            </a:pPr>
            <a:r>
              <a:rPr lang="it-IT" dirty="0" smtClean="0"/>
              <a:t>tutte sanzionate sul piano amministrativo in uguale modo (da € 163,00 a € 651,00);</a:t>
            </a:r>
          </a:p>
          <a:p>
            <a:pPr>
              <a:buFontTx/>
              <a:buChar char="-"/>
            </a:pPr>
            <a:endParaRPr lang="it-IT" dirty="0" smtClean="0"/>
          </a:p>
          <a:p>
            <a:pPr>
              <a:buFontTx/>
              <a:buChar char="-"/>
            </a:pPr>
            <a:endParaRPr lang="it-IT" dirty="0" smtClean="0"/>
          </a:p>
          <a:p>
            <a:pPr marL="0" indent="0">
              <a:buNone/>
            </a:pPr>
            <a:endParaRPr lang="it-IT" b="1" dirty="0"/>
          </a:p>
          <a:p>
            <a:pPr marL="0" indent="0">
              <a:buNone/>
            </a:pPr>
            <a:endParaRPr lang="it-IT" b="1" dirty="0" smtClean="0"/>
          </a:p>
          <a:p>
            <a:pPr marL="0" indent="0">
              <a:buNone/>
            </a:pPr>
            <a:endParaRPr lang="it-IT" sz="5100" dirty="0"/>
          </a:p>
        </p:txBody>
      </p:sp>
    </p:spTree>
    <p:extLst>
      <p:ext uri="{BB962C8B-B14F-4D97-AF65-F5344CB8AC3E}">
        <p14:creationId xmlns:p14="http://schemas.microsoft.com/office/powerpoint/2010/main" val="2416414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lstStyle/>
          <a:p>
            <a:r>
              <a:rPr lang="it-IT" dirty="0"/>
              <a:t>Il nuovo omicidio stradale</a:t>
            </a:r>
          </a:p>
        </p:txBody>
      </p:sp>
      <p:sp>
        <p:nvSpPr>
          <p:cNvPr id="4" name="Segnaposto contenuto 3"/>
          <p:cNvSpPr>
            <a:spLocks noGrp="1"/>
          </p:cNvSpPr>
          <p:nvPr>
            <p:ph sz="half" idx="1"/>
          </p:nvPr>
        </p:nvSpPr>
        <p:spPr/>
        <p:txBody>
          <a:bodyPr>
            <a:normAutofit fontScale="55000" lnSpcReduction="20000"/>
          </a:bodyPr>
          <a:lstStyle/>
          <a:p>
            <a:pPr marL="0" indent="0">
              <a:buNone/>
            </a:pPr>
            <a:r>
              <a:rPr lang="it-IT" b="1" dirty="0" smtClean="0"/>
              <a:t>Art. 589 bis cp</a:t>
            </a:r>
          </a:p>
          <a:p>
            <a:pPr marL="0" indent="0">
              <a:buNone/>
            </a:pPr>
            <a:r>
              <a:rPr lang="it-IT" dirty="0"/>
              <a:t>5</a:t>
            </a:r>
            <a:r>
              <a:rPr lang="it-IT" dirty="0" smtClean="0"/>
              <a:t>. La pena di cui al comma precedente si applica altresì:</a:t>
            </a:r>
          </a:p>
          <a:p>
            <a:pPr marL="514350" indent="-514350">
              <a:buFont typeface="+mj-lt"/>
              <a:buAutoNum type="arabicPeriod"/>
            </a:pPr>
            <a:r>
              <a:rPr lang="it-IT" dirty="0" smtClean="0"/>
              <a:t>Al conducente di un veicolo a motore che, procedendo in un centro urbano ad una velocità pari o superiore al doppio di quella consentita e comunque non inferiore a 70 km/h, ovvero su strade extraurbane ad una velocità superiore di almeno 50 km/h rispetto a quella massima consentita, cagioni per colpa la morte di una persona;</a:t>
            </a:r>
          </a:p>
          <a:p>
            <a:pPr marL="514350" indent="-514350">
              <a:buFont typeface="+mj-lt"/>
              <a:buAutoNum type="arabicPeriod"/>
            </a:pPr>
            <a:r>
              <a:rPr lang="it-IT" dirty="0" smtClean="0"/>
              <a:t>Al conducente di un veicolo a motore che, attraversando un’intersezione con il semaforo disposto al rosso ovvero circolando contromano, cagioni per colpa la morte di una persona;</a:t>
            </a:r>
          </a:p>
          <a:p>
            <a:pPr marL="514350" indent="-514350">
              <a:buFont typeface="+mj-lt"/>
              <a:buAutoNum type="arabicPeriod"/>
            </a:pPr>
            <a:r>
              <a:rPr lang="it-IT" dirty="0" smtClean="0"/>
              <a:t>Al conducente di un veicolo a motore che, a seguito di manovra </a:t>
            </a:r>
            <a:r>
              <a:rPr lang="it-IT" u="sng" dirty="0" smtClean="0"/>
              <a:t>di inversione del senso di marcia in prossimità o in corrispondenza di intersezioni, </a:t>
            </a:r>
            <a:r>
              <a:rPr lang="it-IT" u="sng" dirty="0" smtClean="0"/>
              <a:t>curve, </a:t>
            </a:r>
            <a:r>
              <a:rPr lang="it-IT" u="sng" dirty="0" smtClean="0"/>
              <a:t>dossi</a:t>
            </a:r>
            <a:r>
              <a:rPr lang="it-IT" dirty="0" smtClean="0"/>
              <a:t> o a seguito di sorpasso di un altro mezzo in corrispondenza di una attraversamento pedonale o di linea continua, cagioni per colpa la morte di una persona</a:t>
            </a:r>
            <a:endParaRPr lang="it-IT" dirty="0"/>
          </a:p>
        </p:txBody>
      </p:sp>
      <p:sp>
        <p:nvSpPr>
          <p:cNvPr id="5" name="Segnaposto contenuto 4"/>
          <p:cNvSpPr>
            <a:spLocks noGrp="1"/>
          </p:cNvSpPr>
          <p:nvPr>
            <p:ph sz="half" idx="2"/>
          </p:nvPr>
        </p:nvSpPr>
        <p:spPr/>
        <p:txBody>
          <a:bodyPr>
            <a:normAutofit fontScale="55000" lnSpcReduction="20000"/>
          </a:bodyPr>
          <a:lstStyle/>
          <a:p>
            <a:pPr marL="0" indent="0">
              <a:buNone/>
            </a:pPr>
            <a:endParaRPr lang="it-IT" b="1" dirty="0" smtClean="0"/>
          </a:p>
          <a:p>
            <a:pPr marL="0" indent="0">
              <a:buNone/>
            </a:pPr>
            <a:endParaRPr lang="it-IT" b="1" dirty="0"/>
          </a:p>
          <a:p>
            <a:pPr marL="0" indent="0">
              <a:buNone/>
            </a:pPr>
            <a:r>
              <a:rPr lang="it-IT" b="1" dirty="0" smtClean="0"/>
              <a:t>Il fenomeno della tipizzazione legislativa</a:t>
            </a:r>
          </a:p>
          <a:p>
            <a:pPr marL="0" indent="0">
              <a:buNone/>
            </a:pPr>
            <a:r>
              <a:rPr lang="it-IT" dirty="0" smtClean="0"/>
              <a:t>Esclude ipotesi di violazioni specifiche al </a:t>
            </a:r>
            <a:r>
              <a:rPr lang="it-IT" dirty="0" err="1" smtClean="0"/>
              <a:t>CdS</a:t>
            </a:r>
            <a:r>
              <a:rPr lang="it-IT" dirty="0" smtClean="0"/>
              <a:t> analoghe o persino più gravi (art. 3 </a:t>
            </a:r>
            <a:r>
              <a:rPr lang="it-IT" dirty="0" err="1" smtClean="0"/>
              <a:t>Cost</a:t>
            </a:r>
            <a:r>
              <a:rPr lang="it-IT" dirty="0" smtClean="0"/>
              <a:t>.?):</a:t>
            </a:r>
          </a:p>
          <a:p>
            <a:pPr marL="0" indent="0">
              <a:buNone/>
            </a:pPr>
            <a:endParaRPr lang="it-IT" dirty="0"/>
          </a:p>
          <a:p>
            <a:pPr marL="0" indent="0">
              <a:buNone/>
            </a:pPr>
            <a:endParaRPr lang="it-IT" dirty="0" smtClean="0"/>
          </a:p>
          <a:p>
            <a:pPr marL="0" indent="0">
              <a:buNone/>
            </a:pPr>
            <a:r>
              <a:rPr lang="it-IT" b="1" dirty="0" smtClean="0"/>
              <a:t>Inversione in prossimità di intersezioni, curve dossi, </a:t>
            </a:r>
            <a:r>
              <a:rPr lang="it-IT" dirty="0" smtClean="0"/>
              <a:t> (art. 154, c6 </a:t>
            </a:r>
            <a:r>
              <a:rPr lang="it-IT" dirty="0" err="1" smtClean="0"/>
              <a:t>CdS</a:t>
            </a:r>
            <a:r>
              <a:rPr lang="it-IT" dirty="0" smtClean="0"/>
              <a:t>) </a:t>
            </a:r>
            <a:r>
              <a:rPr lang="it-IT" b="1" dirty="0" smtClean="0"/>
              <a:t>SI…</a:t>
            </a:r>
          </a:p>
          <a:p>
            <a:pPr marL="0" indent="0">
              <a:buNone/>
            </a:pPr>
            <a:r>
              <a:rPr lang="it-IT" b="1" dirty="0" smtClean="0"/>
              <a:t>MA NON</a:t>
            </a:r>
            <a:r>
              <a:rPr lang="it-IT" dirty="0" smtClean="0"/>
              <a:t> inversione in prossimità di rampe, svincoli delle autostrade, strade extraurbane principali …(art. art. 176 c1 </a:t>
            </a:r>
            <a:r>
              <a:rPr lang="it-IT" dirty="0" err="1" smtClean="0"/>
              <a:t>lett</a:t>
            </a:r>
            <a:r>
              <a:rPr lang="it-IT" dirty="0" smtClean="0"/>
              <a:t>. a) </a:t>
            </a:r>
            <a:r>
              <a:rPr lang="it-IT" dirty="0" err="1" smtClean="0"/>
              <a:t>CdS</a:t>
            </a:r>
            <a:r>
              <a:rPr lang="it-IT" dirty="0" smtClean="0"/>
              <a:t>)</a:t>
            </a:r>
          </a:p>
          <a:p>
            <a:pPr marL="0" indent="0">
              <a:buNone/>
            </a:pPr>
            <a:r>
              <a:rPr lang="it-IT" dirty="0" smtClean="0"/>
              <a:t>Le prime prevedono sanzione amministrativa da € 85,00 a € 338,00, le seconde da € 2.004,00 a € 8.017,00</a:t>
            </a:r>
          </a:p>
          <a:p>
            <a:pPr>
              <a:buFontTx/>
              <a:buChar char="-"/>
            </a:pPr>
            <a:endParaRPr lang="it-IT" dirty="0" smtClean="0"/>
          </a:p>
          <a:p>
            <a:pPr>
              <a:buFontTx/>
              <a:buChar char="-"/>
            </a:pPr>
            <a:endParaRPr lang="it-IT" dirty="0" smtClean="0"/>
          </a:p>
          <a:p>
            <a:pPr marL="0" indent="0">
              <a:buNone/>
            </a:pPr>
            <a:endParaRPr lang="it-IT" b="1" dirty="0"/>
          </a:p>
          <a:p>
            <a:pPr marL="0" indent="0">
              <a:buNone/>
            </a:pPr>
            <a:endParaRPr lang="it-IT" b="1" dirty="0" smtClean="0"/>
          </a:p>
          <a:p>
            <a:pPr marL="0" indent="0">
              <a:buNone/>
            </a:pPr>
            <a:endParaRPr lang="it-IT" sz="5100" dirty="0"/>
          </a:p>
        </p:txBody>
      </p:sp>
    </p:spTree>
    <p:extLst>
      <p:ext uri="{BB962C8B-B14F-4D97-AF65-F5344CB8AC3E}">
        <p14:creationId xmlns:p14="http://schemas.microsoft.com/office/powerpoint/2010/main" val="2780733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olo 9"/>
          <p:cNvSpPr>
            <a:spLocks noGrp="1"/>
          </p:cNvSpPr>
          <p:nvPr>
            <p:ph type="title"/>
          </p:nvPr>
        </p:nvSpPr>
        <p:spPr/>
        <p:txBody>
          <a:bodyPr/>
          <a:lstStyle/>
          <a:p>
            <a:r>
              <a:rPr lang="it-IT" dirty="0"/>
              <a:t>Evoluzione storica dell’omicidio colposo</a:t>
            </a:r>
          </a:p>
        </p:txBody>
      </p:sp>
      <p:sp>
        <p:nvSpPr>
          <p:cNvPr id="12" name="Segnaposto contenuto 11"/>
          <p:cNvSpPr>
            <a:spLocks noGrp="1"/>
          </p:cNvSpPr>
          <p:nvPr>
            <p:ph sz="half" idx="2"/>
          </p:nvPr>
        </p:nvSpPr>
        <p:spPr/>
        <p:txBody>
          <a:bodyPr/>
          <a:lstStyle/>
          <a:p>
            <a:endParaRPr lang="it-IT"/>
          </a:p>
        </p:txBody>
      </p:sp>
      <p:pic>
        <p:nvPicPr>
          <p:cNvPr id="19" name="Segnaposto contenuto 18"/>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838200" y="1485106"/>
            <a:ext cx="4078471" cy="5032375"/>
          </a:xfrm>
        </p:spPr>
      </p:pic>
    </p:spTree>
    <p:extLst>
      <p:ext uri="{BB962C8B-B14F-4D97-AF65-F5344CB8AC3E}">
        <p14:creationId xmlns:p14="http://schemas.microsoft.com/office/powerpoint/2010/main" val="3105919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lstStyle/>
          <a:p>
            <a:r>
              <a:rPr lang="it-IT" dirty="0"/>
              <a:t>Il nuovo omicidio stradale</a:t>
            </a:r>
          </a:p>
        </p:txBody>
      </p:sp>
      <p:sp>
        <p:nvSpPr>
          <p:cNvPr id="4" name="Segnaposto contenuto 3"/>
          <p:cNvSpPr>
            <a:spLocks noGrp="1"/>
          </p:cNvSpPr>
          <p:nvPr>
            <p:ph sz="half" idx="1"/>
          </p:nvPr>
        </p:nvSpPr>
        <p:spPr/>
        <p:txBody>
          <a:bodyPr>
            <a:normAutofit fontScale="55000" lnSpcReduction="20000"/>
          </a:bodyPr>
          <a:lstStyle/>
          <a:p>
            <a:pPr marL="0" indent="0">
              <a:buNone/>
            </a:pPr>
            <a:r>
              <a:rPr lang="it-IT" b="1" dirty="0" smtClean="0"/>
              <a:t>Art. 589 bis cp</a:t>
            </a:r>
          </a:p>
          <a:p>
            <a:pPr marL="0" indent="0">
              <a:buNone/>
            </a:pPr>
            <a:r>
              <a:rPr lang="it-IT" dirty="0"/>
              <a:t>5</a:t>
            </a:r>
            <a:r>
              <a:rPr lang="it-IT" dirty="0" smtClean="0"/>
              <a:t>. La pena di cui al comma precedente si applica altresì:</a:t>
            </a:r>
          </a:p>
          <a:p>
            <a:pPr marL="514350" indent="-514350">
              <a:buFont typeface="+mj-lt"/>
              <a:buAutoNum type="arabicPeriod"/>
            </a:pPr>
            <a:r>
              <a:rPr lang="it-IT" dirty="0" smtClean="0"/>
              <a:t>Al conducente di un veicolo a motore che, procedendo in un centro urbano ad una velocità pari o superiore al doppio di quella consentita e comunque non inferiore a 70 km/h, ovvero su strade extraurbane ad una velocità superiore di almeno 50 km/h rispetto a quella massima consentita, cagioni per colpa la morte di una persona;</a:t>
            </a:r>
          </a:p>
          <a:p>
            <a:pPr marL="514350" indent="-514350">
              <a:buFont typeface="+mj-lt"/>
              <a:buAutoNum type="arabicPeriod"/>
            </a:pPr>
            <a:r>
              <a:rPr lang="it-IT" dirty="0" smtClean="0"/>
              <a:t>Al conducente di un veicolo a motore che, attraversando un’intersezione con il semaforo disposto al rosso ovvero circolando contromano, cagioni per colpa la morte di una persona;</a:t>
            </a:r>
          </a:p>
          <a:p>
            <a:pPr marL="514350" indent="-514350">
              <a:buFont typeface="+mj-lt"/>
              <a:buAutoNum type="arabicPeriod"/>
            </a:pPr>
            <a:r>
              <a:rPr lang="it-IT" dirty="0" smtClean="0"/>
              <a:t>Al conducente di un veicolo a motore che, a seguito di manovra di inversione del senso di marcia in prossimità o in corrispondenza di intersezioni, curve dossi o a seguito di </a:t>
            </a:r>
            <a:r>
              <a:rPr lang="it-IT" u="sng" dirty="0" smtClean="0"/>
              <a:t>sorpasso di un altro mezzo in corrispondenza di una attraversamento pedonale</a:t>
            </a:r>
            <a:r>
              <a:rPr lang="it-IT" dirty="0" smtClean="0"/>
              <a:t> o di linea continua, cagioni per colpa la morte di una persona</a:t>
            </a:r>
            <a:endParaRPr lang="it-IT" dirty="0"/>
          </a:p>
        </p:txBody>
      </p:sp>
      <p:sp>
        <p:nvSpPr>
          <p:cNvPr id="5" name="Segnaposto contenuto 4"/>
          <p:cNvSpPr>
            <a:spLocks noGrp="1"/>
          </p:cNvSpPr>
          <p:nvPr>
            <p:ph sz="half" idx="2"/>
          </p:nvPr>
        </p:nvSpPr>
        <p:spPr/>
        <p:txBody>
          <a:bodyPr>
            <a:normAutofit fontScale="55000" lnSpcReduction="20000"/>
          </a:bodyPr>
          <a:lstStyle/>
          <a:p>
            <a:pPr marL="0" indent="0">
              <a:buNone/>
            </a:pPr>
            <a:endParaRPr lang="it-IT" b="1" dirty="0" smtClean="0"/>
          </a:p>
          <a:p>
            <a:pPr marL="0" indent="0">
              <a:buNone/>
            </a:pPr>
            <a:endParaRPr lang="it-IT" b="1" dirty="0"/>
          </a:p>
          <a:p>
            <a:pPr marL="0" indent="0">
              <a:buNone/>
            </a:pPr>
            <a:r>
              <a:rPr lang="it-IT" b="1" dirty="0" smtClean="0"/>
              <a:t>Il fenomeno della tipizzazione legislativa</a:t>
            </a:r>
          </a:p>
          <a:p>
            <a:pPr marL="0" indent="0">
              <a:buNone/>
            </a:pPr>
            <a:r>
              <a:rPr lang="it-IT" dirty="0" smtClean="0"/>
              <a:t>Esclude ipotesi di violazioni specifiche al </a:t>
            </a:r>
            <a:r>
              <a:rPr lang="it-IT" dirty="0" err="1" smtClean="0"/>
              <a:t>CdS</a:t>
            </a:r>
            <a:r>
              <a:rPr lang="it-IT" dirty="0" smtClean="0"/>
              <a:t> analoghe o persino più gravi (art. 3 </a:t>
            </a:r>
            <a:r>
              <a:rPr lang="it-IT" dirty="0" err="1" smtClean="0"/>
              <a:t>Cost</a:t>
            </a:r>
            <a:r>
              <a:rPr lang="it-IT" dirty="0" smtClean="0"/>
              <a:t>?):</a:t>
            </a:r>
          </a:p>
          <a:p>
            <a:pPr marL="0" indent="0">
              <a:buNone/>
            </a:pPr>
            <a:endParaRPr lang="it-IT" dirty="0"/>
          </a:p>
          <a:p>
            <a:pPr marL="0" indent="0">
              <a:buNone/>
            </a:pPr>
            <a:endParaRPr lang="it-IT" dirty="0" smtClean="0"/>
          </a:p>
          <a:p>
            <a:pPr marL="0" indent="0">
              <a:buNone/>
            </a:pPr>
            <a:r>
              <a:rPr lang="it-IT" b="1" dirty="0" smtClean="0"/>
              <a:t>Sorpasso di altro mezzo in corrispondenza di attraversamento pedonale </a:t>
            </a:r>
            <a:r>
              <a:rPr lang="it-IT" dirty="0" smtClean="0"/>
              <a:t>(art. 148, c13 </a:t>
            </a:r>
            <a:r>
              <a:rPr lang="it-IT" dirty="0" err="1" smtClean="0"/>
              <a:t>CdS</a:t>
            </a:r>
            <a:r>
              <a:rPr lang="it-IT" dirty="0" smtClean="0"/>
              <a:t>) </a:t>
            </a:r>
            <a:r>
              <a:rPr lang="it-IT" b="1" dirty="0" smtClean="0"/>
              <a:t>SI…</a:t>
            </a:r>
          </a:p>
          <a:p>
            <a:pPr marL="0" indent="0">
              <a:buNone/>
            </a:pPr>
            <a:r>
              <a:rPr lang="it-IT" b="1" dirty="0" smtClean="0"/>
              <a:t>MA NON</a:t>
            </a:r>
            <a:r>
              <a:rPr lang="it-IT" dirty="0" smtClean="0"/>
              <a:t> violazione degli attraversamenti pedonali …(art. 190 c1 </a:t>
            </a:r>
            <a:r>
              <a:rPr lang="it-IT" dirty="0" err="1" smtClean="0"/>
              <a:t>CdS</a:t>
            </a:r>
            <a:r>
              <a:rPr lang="it-IT" dirty="0" smtClean="0"/>
              <a:t>)</a:t>
            </a:r>
          </a:p>
          <a:p>
            <a:pPr marL="0" indent="0">
              <a:buNone/>
            </a:pPr>
            <a:r>
              <a:rPr lang="it-IT" dirty="0" smtClean="0"/>
              <a:t>Entrambe le violazioni prevedono uguale sanzione amministrativa da € 163,00 a € 651,00</a:t>
            </a:r>
          </a:p>
          <a:p>
            <a:pPr>
              <a:buFontTx/>
              <a:buChar char="-"/>
            </a:pPr>
            <a:endParaRPr lang="it-IT" dirty="0" smtClean="0"/>
          </a:p>
          <a:p>
            <a:pPr>
              <a:buFontTx/>
              <a:buChar char="-"/>
            </a:pPr>
            <a:endParaRPr lang="it-IT" dirty="0" smtClean="0"/>
          </a:p>
          <a:p>
            <a:pPr marL="0" indent="0">
              <a:buNone/>
            </a:pPr>
            <a:endParaRPr lang="it-IT" b="1" dirty="0"/>
          </a:p>
          <a:p>
            <a:pPr marL="0" indent="0">
              <a:buNone/>
            </a:pPr>
            <a:endParaRPr lang="it-IT" b="1" dirty="0" smtClean="0"/>
          </a:p>
          <a:p>
            <a:pPr marL="0" indent="0">
              <a:buNone/>
            </a:pPr>
            <a:endParaRPr lang="it-IT" sz="5100" dirty="0"/>
          </a:p>
        </p:txBody>
      </p:sp>
    </p:spTree>
    <p:extLst>
      <p:ext uri="{BB962C8B-B14F-4D97-AF65-F5344CB8AC3E}">
        <p14:creationId xmlns:p14="http://schemas.microsoft.com/office/powerpoint/2010/main" val="3068971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normAutofit/>
          </a:bodyPr>
          <a:lstStyle/>
          <a:p>
            <a:r>
              <a:rPr lang="it-IT" b="1" dirty="0" smtClean="0"/>
              <a:t>In pratica</a:t>
            </a:r>
            <a:r>
              <a:rPr lang="it-IT" dirty="0" smtClean="0"/>
              <a:t>,</a:t>
            </a:r>
            <a:r>
              <a:rPr lang="it-IT" b="1" dirty="0" smtClean="0"/>
              <a:t> </a:t>
            </a:r>
            <a:r>
              <a:rPr lang="it-IT" dirty="0" smtClean="0"/>
              <a:t>per fare alcuni confronti:</a:t>
            </a:r>
            <a:endParaRPr lang="it-IT" dirty="0"/>
          </a:p>
        </p:txBody>
      </p:sp>
      <p:pic>
        <p:nvPicPr>
          <p:cNvPr id="8" name="Segnaposto contenuto 7"/>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183188" y="1688306"/>
            <a:ext cx="6172200" cy="3471862"/>
          </a:xfrm>
        </p:spPr>
      </p:pic>
      <p:sp>
        <p:nvSpPr>
          <p:cNvPr id="7" name="Segnaposto testo 6"/>
          <p:cNvSpPr>
            <a:spLocks noGrp="1"/>
          </p:cNvSpPr>
          <p:nvPr>
            <p:ph type="body" sz="half" idx="2"/>
          </p:nvPr>
        </p:nvSpPr>
        <p:spPr/>
        <p:txBody>
          <a:bodyPr/>
          <a:lstStyle/>
          <a:p>
            <a:endParaRPr lang="it-IT" dirty="0"/>
          </a:p>
        </p:txBody>
      </p:sp>
    </p:spTree>
    <p:extLst>
      <p:ext uri="{BB962C8B-B14F-4D97-AF65-F5344CB8AC3E}">
        <p14:creationId xmlns:p14="http://schemas.microsoft.com/office/powerpoint/2010/main" val="1878727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normAutofit/>
          </a:bodyPr>
          <a:lstStyle/>
          <a:p>
            <a:r>
              <a:rPr lang="it-IT" b="1" dirty="0" smtClean="0"/>
              <a:t>In pratica</a:t>
            </a:r>
            <a:r>
              <a:rPr lang="it-IT" dirty="0" smtClean="0"/>
              <a:t>,</a:t>
            </a:r>
            <a:r>
              <a:rPr lang="it-IT" b="1" dirty="0" smtClean="0"/>
              <a:t> </a:t>
            </a:r>
            <a:r>
              <a:rPr lang="it-IT" dirty="0" smtClean="0"/>
              <a:t>per fare alcuni confronti:</a:t>
            </a:r>
            <a:endParaRPr lang="it-IT" dirty="0"/>
          </a:p>
        </p:txBody>
      </p:sp>
      <p:pic>
        <p:nvPicPr>
          <p:cNvPr id="8" name="Segnaposto contenuto 7"/>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183188" y="1688306"/>
            <a:ext cx="6172200" cy="3471862"/>
          </a:xfrm>
        </p:spPr>
      </p:pic>
      <p:sp>
        <p:nvSpPr>
          <p:cNvPr id="7" name="Segnaposto testo 6"/>
          <p:cNvSpPr>
            <a:spLocks noGrp="1"/>
          </p:cNvSpPr>
          <p:nvPr>
            <p:ph type="body" sz="half" idx="2"/>
          </p:nvPr>
        </p:nvSpPr>
        <p:spPr/>
        <p:txBody>
          <a:bodyPr>
            <a:normAutofit lnSpcReduction="10000"/>
          </a:bodyPr>
          <a:lstStyle/>
          <a:p>
            <a:r>
              <a:rPr lang="it-IT" dirty="0" smtClean="0"/>
              <a:t>Il minimo edittale di 2 anni di reclusione per la </a:t>
            </a:r>
            <a:r>
              <a:rPr lang="it-IT" u="sng" dirty="0" smtClean="0"/>
              <a:t>I fascia punitiva</a:t>
            </a:r>
            <a:r>
              <a:rPr lang="it-IT" dirty="0" smtClean="0"/>
              <a:t> di omicidio stradale:</a:t>
            </a:r>
          </a:p>
          <a:p>
            <a:pPr marL="285750" indent="-285750">
              <a:buFont typeface="Arial" panose="020B0604020202020204" pitchFamily="34" charset="0"/>
              <a:buChar char="•"/>
            </a:pPr>
            <a:r>
              <a:rPr lang="it-IT" dirty="0"/>
              <a:t>è</a:t>
            </a:r>
            <a:r>
              <a:rPr lang="it-IT" dirty="0" smtClean="0"/>
              <a:t> di molto superiore a quello di mesi 6 previsto per  l’omicidio colposo dovuto a colpa medica (art. 589 cp comma 1)</a:t>
            </a:r>
          </a:p>
          <a:p>
            <a:pPr marL="285750" indent="-285750">
              <a:buFont typeface="Arial" panose="020B0604020202020204" pitchFamily="34" charset="0"/>
              <a:buChar char="•"/>
            </a:pPr>
            <a:r>
              <a:rPr lang="it-IT" dirty="0" smtClean="0"/>
              <a:t>È di molto superiore a quanto prevede l’art. 593 per delitto doloso di l’omissione di soccorso cui sia seguita la morte dell’abbandonato (fino ad anni 2)</a:t>
            </a:r>
          </a:p>
          <a:p>
            <a:pPr marL="285750" indent="-285750">
              <a:buFont typeface="Arial" panose="020B0604020202020204" pitchFamily="34" charset="0"/>
              <a:buChar char="•"/>
            </a:pPr>
            <a:r>
              <a:rPr lang="it-IT" dirty="0"/>
              <a:t>è</a:t>
            </a:r>
            <a:r>
              <a:rPr lang="it-IT" dirty="0" smtClean="0"/>
              <a:t> pari a quello previsto per l’omicidio colposo dovuto a violazione delle norme per la prevenzione degli infortuni sul lavoro l’art. 589 comma 2 </a:t>
            </a:r>
            <a:r>
              <a:rPr lang="it-IT" dirty="0" smtClean="0"/>
              <a:t>(</a:t>
            </a:r>
            <a:r>
              <a:rPr lang="it-IT" u="sng" dirty="0" smtClean="0"/>
              <a:t>ma solo apparentemente</a:t>
            </a:r>
            <a:r>
              <a:rPr lang="it-IT" dirty="0" smtClean="0"/>
              <a:t> visto che qui </a:t>
            </a:r>
            <a:r>
              <a:rPr lang="it-IT" dirty="0" smtClean="0"/>
              <a:t>vi è possibilità di un giudizio di bilanciamento fra circostanze passando al minimo di mesi 6 dell’art. 589 comma 1 cp)</a:t>
            </a:r>
          </a:p>
          <a:p>
            <a:endParaRPr lang="it-IT" dirty="0"/>
          </a:p>
        </p:txBody>
      </p:sp>
    </p:spTree>
    <p:extLst>
      <p:ext uri="{BB962C8B-B14F-4D97-AF65-F5344CB8AC3E}">
        <p14:creationId xmlns:p14="http://schemas.microsoft.com/office/powerpoint/2010/main" val="1709088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normAutofit/>
          </a:bodyPr>
          <a:lstStyle/>
          <a:p>
            <a:r>
              <a:rPr lang="it-IT" b="1" dirty="0" smtClean="0"/>
              <a:t>In pratica</a:t>
            </a:r>
            <a:r>
              <a:rPr lang="it-IT" dirty="0" smtClean="0"/>
              <a:t>,</a:t>
            </a:r>
            <a:r>
              <a:rPr lang="it-IT" b="1" dirty="0" smtClean="0"/>
              <a:t> </a:t>
            </a:r>
            <a:r>
              <a:rPr lang="it-IT" dirty="0" smtClean="0"/>
              <a:t>per fare alcuni confronti:</a:t>
            </a:r>
            <a:endParaRPr lang="it-IT" dirty="0"/>
          </a:p>
        </p:txBody>
      </p:sp>
      <p:pic>
        <p:nvPicPr>
          <p:cNvPr id="8" name="Segnaposto contenuto 7"/>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183188" y="1688306"/>
            <a:ext cx="6172200" cy="3471862"/>
          </a:xfrm>
        </p:spPr>
      </p:pic>
      <p:sp>
        <p:nvSpPr>
          <p:cNvPr id="7" name="Segnaposto testo 6"/>
          <p:cNvSpPr>
            <a:spLocks noGrp="1"/>
          </p:cNvSpPr>
          <p:nvPr>
            <p:ph type="body" sz="half" idx="2"/>
          </p:nvPr>
        </p:nvSpPr>
        <p:spPr/>
        <p:txBody>
          <a:bodyPr/>
          <a:lstStyle/>
          <a:p>
            <a:r>
              <a:rPr lang="it-IT" dirty="0" smtClean="0"/>
              <a:t>Il minimo edittale di 5 anni di reclusione previsto per </a:t>
            </a:r>
            <a:r>
              <a:rPr lang="it-IT" u="sng" dirty="0" smtClean="0"/>
              <a:t>II fascia punitiva</a:t>
            </a:r>
            <a:r>
              <a:rPr lang="it-IT" dirty="0" smtClean="0"/>
              <a:t> dell’omicidio stradale:</a:t>
            </a:r>
          </a:p>
          <a:p>
            <a:pPr marL="285750" indent="-285750">
              <a:buFont typeface="Arial" panose="020B0604020202020204" pitchFamily="34" charset="0"/>
              <a:buChar char="•"/>
            </a:pPr>
            <a:r>
              <a:rPr lang="it-IT" dirty="0" smtClean="0"/>
              <a:t>è superiore a quello di 3 anni previsto per la rapina dall’art. 628 cp</a:t>
            </a:r>
          </a:p>
          <a:p>
            <a:pPr marL="285750" indent="-285750">
              <a:buFont typeface="Arial" panose="020B0604020202020204" pitchFamily="34" charset="0"/>
              <a:buChar char="•"/>
            </a:pPr>
            <a:r>
              <a:rPr lang="it-IT" dirty="0" smtClean="0"/>
              <a:t>è superiore al minimo di anni 3 previsto dall’art. 571, comma 2 cp per il delitto doloso di abuso di mezzi di correzione e disciplina cui sia seguita la morte</a:t>
            </a:r>
          </a:p>
          <a:p>
            <a:pPr marL="285750" indent="-285750">
              <a:buFont typeface="Arial" panose="020B0604020202020204" pitchFamily="34" charset="0"/>
              <a:buChar char="•"/>
            </a:pPr>
            <a:r>
              <a:rPr lang="it-IT" dirty="0"/>
              <a:t>è</a:t>
            </a:r>
            <a:r>
              <a:rPr lang="it-IT" dirty="0" smtClean="0"/>
              <a:t> pari a quello previsto per la violenza sessuale dall’art. 609-bis o per la rapina dall’art. 629 cp</a:t>
            </a:r>
            <a:endParaRPr lang="it-IT" dirty="0"/>
          </a:p>
        </p:txBody>
      </p:sp>
    </p:spTree>
    <p:extLst>
      <p:ext uri="{BB962C8B-B14F-4D97-AF65-F5344CB8AC3E}">
        <p14:creationId xmlns:p14="http://schemas.microsoft.com/office/powerpoint/2010/main" val="3766312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normAutofit/>
          </a:bodyPr>
          <a:lstStyle/>
          <a:p>
            <a:r>
              <a:rPr lang="it-IT" b="1" dirty="0" smtClean="0"/>
              <a:t>In pratica</a:t>
            </a:r>
            <a:r>
              <a:rPr lang="it-IT" dirty="0" smtClean="0"/>
              <a:t>,</a:t>
            </a:r>
            <a:r>
              <a:rPr lang="it-IT" b="1" dirty="0" smtClean="0"/>
              <a:t> </a:t>
            </a:r>
            <a:r>
              <a:rPr lang="it-IT" dirty="0" smtClean="0"/>
              <a:t>per fare alcuni confronti:</a:t>
            </a:r>
            <a:endParaRPr lang="it-IT" dirty="0"/>
          </a:p>
        </p:txBody>
      </p:sp>
      <p:pic>
        <p:nvPicPr>
          <p:cNvPr id="8" name="Segnaposto contenuto 7"/>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183188" y="1688306"/>
            <a:ext cx="6172200" cy="3471862"/>
          </a:xfrm>
        </p:spPr>
      </p:pic>
      <p:sp>
        <p:nvSpPr>
          <p:cNvPr id="7" name="Segnaposto testo 6"/>
          <p:cNvSpPr>
            <a:spLocks noGrp="1"/>
          </p:cNvSpPr>
          <p:nvPr>
            <p:ph type="body" sz="half" idx="2"/>
          </p:nvPr>
        </p:nvSpPr>
        <p:spPr/>
        <p:txBody>
          <a:bodyPr/>
          <a:lstStyle/>
          <a:p>
            <a:r>
              <a:rPr lang="it-IT" dirty="0" smtClean="0"/>
              <a:t>Il minimo edittale di 8 anni di reclusione previsto per la </a:t>
            </a:r>
            <a:r>
              <a:rPr lang="it-IT" u="sng" dirty="0" smtClean="0"/>
              <a:t>III fascia punitiva</a:t>
            </a:r>
            <a:r>
              <a:rPr lang="it-IT" dirty="0" smtClean="0"/>
              <a:t> dell’omicidio stradale:</a:t>
            </a:r>
          </a:p>
          <a:p>
            <a:pPr marL="285750" indent="-285750">
              <a:buFont typeface="Arial" panose="020B0604020202020204" pitchFamily="34" charset="0"/>
              <a:buChar char="•"/>
            </a:pPr>
            <a:r>
              <a:rPr lang="it-IT" dirty="0"/>
              <a:t>è</a:t>
            </a:r>
            <a:r>
              <a:rPr lang="it-IT" dirty="0" smtClean="0"/>
              <a:t> superiore a quello di 6 anni previsto per  la prostituzione minorile dall’art. 600-bis</a:t>
            </a:r>
          </a:p>
          <a:p>
            <a:pPr marL="285750" indent="-285750">
              <a:buFont typeface="Arial" panose="020B0604020202020204" pitchFamily="34" charset="0"/>
              <a:buChar char="•"/>
            </a:pPr>
            <a:r>
              <a:rPr lang="it-IT" dirty="0" smtClean="0"/>
              <a:t>È pari a quello previsto per la riduzione in </a:t>
            </a:r>
            <a:r>
              <a:rPr lang="it-IT" dirty="0" err="1" smtClean="0"/>
              <a:t>schiavitu’</a:t>
            </a:r>
            <a:r>
              <a:rPr lang="it-IT" dirty="0" smtClean="0"/>
              <a:t> dall’art. 600 cp, o per la tratta persone dall’art. 601 cp, o per l’acquisto e alienazione di schiavi dall’art. 602 cp……….</a:t>
            </a:r>
            <a:endParaRPr lang="it-IT" dirty="0"/>
          </a:p>
        </p:txBody>
      </p:sp>
    </p:spTree>
    <p:extLst>
      <p:ext uri="{BB962C8B-B14F-4D97-AF65-F5344CB8AC3E}">
        <p14:creationId xmlns:p14="http://schemas.microsoft.com/office/powerpoint/2010/main" val="1850309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lstStyle/>
          <a:p>
            <a:r>
              <a:rPr lang="it-IT" dirty="0"/>
              <a:t>Il nuovo omicidio stradale</a:t>
            </a:r>
          </a:p>
        </p:txBody>
      </p:sp>
      <p:sp>
        <p:nvSpPr>
          <p:cNvPr id="4" name="Segnaposto contenuto 3"/>
          <p:cNvSpPr>
            <a:spLocks noGrp="1"/>
          </p:cNvSpPr>
          <p:nvPr>
            <p:ph sz="half" idx="1"/>
          </p:nvPr>
        </p:nvSpPr>
        <p:spPr/>
        <p:txBody>
          <a:bodyPr>
            <a:normAutofit lnSpcReduction="10000"/>
          </a:bodyPr>
          <a:lstStyle/>
          <a:p>
            <a:pPr marL="0" indent="0">
              <a:buNone/>
            </a:pPr>
            <a:r>
              <a:rPr lang="it-IT" b="1" dirty="0" smtClean="0"/>
              <a:t>Art. 589 bis cp</a:t>
            </a:r>
          </a:p>
          <a:p>
            <a:pPr marL="0" indent="0">
              <a:buNone/>
            </a:pPr>
            <a:r>
              <a:rPr lang="it-IT" dirty="0" smtClean="0"/>
              <a:t>6. Nelle ipotesi di cui ai commi precedenti la pena è aumentata se il fatto è commesso da persona non munita di patente di guida o con patente sospesa o revocata, ovvero nel caso in cui il veicolo a motore sia di proprietà dell’autore del fatto e tale veicolo </a:t>
            </a:r>
            <a:r>
              <a:rPr lang="it-IT" u="sng" dirty="0" smtClean="0"/>
              <a:t>sia sprovvisto di assicurazione obbligatoria</a:t>
            </a:r>
            <a:endParaRPr lang="it-IT" u="sng" dirty="0"/>
          </a:p>
        </p:txBody>
      </p:sp>
      <p:sp>
        <p:nvSpPr>
          <p:cNvPr id="5" name="Segnaposto contenuto 4"/>
          <p:cNvSpPr>
            <a:spLocks noGrp="1"/>
          </p:cNvSpPr>
          <p:nvPr>
            <p:ph sz="half" idx="2"/>
          </p:nvPr>
        </p:nvSpPr>
        <p:spPr/>
        <p:txBody>
          <a:bodyPr>
            <a:normAutofit lnSpcReduction="10000"/>
          </a:bodyPr>
          <a:lstStyle/>
          <a:p>
            <a:pPr marL="0" indent="0">
              <a:buNone/>
            </a:pPr>
            <a:endParaRPr lang="it-IT" b="1" dirty="0" smtClean="0"/>
          </a:p>
          <a:p>
            <a:pPr marL="0" indent="0">
              <a:buNone/>
            </a:pPr>
            <a:endParaRPr lang="it-IT" b="1" dirty="0"/>
          </a:p>
          <a:p>
            <a:pPr marL="0" indent="0">
              <a:buNone/>
            </a:pPr>
            <a:endParaRPr lang="it-IT" b="1" dirty="0" smtClean="0"/>
          </a:p>
          <a:p>
            <a:pPr marL="0" indent="0">
              <a:buNone/>
            </a:pPr>
            <a:r>
              <a:rPr lang="it-IT" dirty="0" smtClean="0"/>
              <a:t>Perplessità sotto un profilo strettamente penalistico visto che si tratta di un inadempimento meramente civilistico…</a:t>
            </a:r>
            <a:endParaRPr lang="it-IT" dirty="0"/>
          </a:p>
        </p:txBody>
      </p:sp>
    </p:spTree>
    <p:extLst>
      <p:ext uri="{BB962C8B-B14F-4D97-AF65-F5344CB8AC3E}">
        <p14:creationId xmlns:p14="http://schemas.microsoft.com/office/powerpoint/2010/main" val="434021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lstStyle/>
          <a:p>
            <a:r>
              <a:rPr lang="it-IT" dirty="0"/>
              <a:t>Il nuovo omicidio stradale</a:t>
            </a:r>
          </a:p>
        </p:txBody>
      </p:sp>
      <p:sp>
        <p:nvSpPr>
          <p:cNvPr id="4" name="Segnaposto contenuto 3"/>
          <p:cNvSpPr>
            <a:spLocks noGrp="1"/>
          </p:cNvSpPr>
          <p:nvPr>
            <p:ph sz="half" idx="1"/>
          </p:nvPr>
        </p:nvSpPr>
        <p:spPr/>
        <p:txBody>
          <a:bodyPr>
            <a:normAutofit/>
          </a:bodyPr>
          <a:lstStyle/>
          <a:p>
            <a:pPr marL="0" indent="0">
              <a:buNone/>
            </a:pPr>
            <a:r>
              <a:rPr lang="it-IT" b="1" dirty="0" smtClean="0"/>
              <a:t>Art. 589 bis cp</a:t>
            </a:r>
          </a:p>
          <a:p>
            <a:pPr marL="0" indent="0">
              <a:buNone/>
            </a:pPr>
            <a:r>
              <a:rPr lang="it-IT" dirty="0"/>
              <a:t>7</a:t>
            </a:r>
            <a:r>
              <a:rPr lang="it-IT" dirty="0" smtClean="0"/>
              <a:t>. Nelle ipotesi di cui ai commi precedenti qualora l’evento non sia esclusiva conseguenza dell’azione o dell’omissione del colpevole la pena è diminuita fino </a:t>
            </a:r>
            <a:r>
              <a:rPr lang="it-IT" smtClean="0"/>
              <a:t>alla metà.</a:t>
            </a:r>
            <a:endParaRPr lang="it-IT" dirty="0"/>
          </a:p>
        </p:txBody>
      </p:sp>
      <p:sp>
        <p:nvSpPr>
          <p:cNvPr id="5" name="Segnaposto contenuto 4"/>
          <p:cNvSpPr>
            <a:spLocks noGrp="1"/>
          </p:cNvSpPr>
          <p:nvPr>
            <p:ph sz="half" idx="2"/>
          </p:nvPr>
        </p:nvSpPr>
        <p:spPr/>
        <p:txBody>
          <a:bodyPr>
            <a:normAutofit/>
          </a:bodyPr>
          <a:lstStyle/>
          <a:p>
            <a:pPr marL="0" indent="0">
              <a:buNone/>
            </a:pPr>
            <a:endParaRPr lang="it-IT" b="1" dirty="0" smtClean="0"/>
          </a:p>
          <a:p>
            <a:pPr marL="0" indent="0">
              <a:buNone/>
            </a:pPr>
            <a:endParaRPr lang="it-IT" b="1" dirty="0"/>
          </a:p>
          <a:p>
            <a:pPr marL="0" indent="0">
              <a:buNone/>
            </a:pPr>
            <a:endParaRPr lang="it-IT" b="1" dirty="0" smtClean="0"/>
          </a:p>
          <a:p>
            <a:pPr marL="0" indent="0">
              <a:buNone/>
            </a:pPr>
            <a:endParaRPr lang="it-IT" dirty="0"/>
          </a:p>
        </p:txBody>
      </p:sp>
    </p:spTree>
    <p:extLst>
      <p:ext uri="{BB962C8B-B14F-4D97-AF65-F5344CB8AC3E}">
        <p14:creationId xmlns:p14="http://schemas.microsoft.com/office/powerpoint/2010/main" val="2437236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lstStyle/>
          <a:p>
            <a:r>
              <a:rPr lang="it-IT" dirty="0"/>
              <a:t>Il nuovo omicidio stradale</a:t>
            </a:r>
          </a:p>
        </p:txBody>
      </p:sp>
      <p:sp>
        <p:nvSpPr>
          <p:cNvPr id="4" name="Segnaposto contenuto 3"/>
          <p:cNvSpPr>
            <a:spLocks noGrp="1"/>
          </p:cNvSpPr>
          <p:nvPr>
            <p:ph sz="half" idx="1"/>
          </p:nvPr>
        </p:nvSpPr>
        <p:spPr/>
        <p:txBody>
          <a:bodyPr>
            <a:normAutofit/>
          </a:bodyPr>
          <a:lstStyle/>
          <a:p>
            <a:pPr marL="0" indent="0">
              <a:buNone/>
            </a:pPr>
            <a:r>
              <a:rPr lang="it-IT" b="1" dirty="0" smtClean="0"/>
              <a:t>Art. 589 bis cp</a:t>
            </a:r>
          </a:p>
          <a:p>
            <a:pPr marL="0" indent="0">
              <a:buNone/>
            </a:pPr>
            <a:r>
              <a:rPr lang="it-IT" dirty="0"/>
              <a:t>7</a:t>
            </a:r>
            <a:r>
              <a:rPr lang="it-IT" dirty="0" smtClean="0"/>
              <a:t>. Nelle ipotesi di cui ai commi precedenti qualora l’evento non sia esclusiva conseguenza dell’azione o dell’omissione del colpevole la pena è diminuita fino alla metà.</a:t>
            </a:r>
            <a:endParaRPr lang="it-IT" dirty="0"/>
          </a:p>
        </p:txBody>
      </p:sp>
      <p:sp>
        <p:nvSpPr>
          <p:cNvPr id="5" name="Segnaposto contenuto 4"/>
          <p:cNvSpPr>
            <a:spLocks noGrp="1"/>
          </p:cNvSpPr>
          <p:nvPr>
            <p:ph sz="half" idx="2"/>
          </p:nvPr>
        </p:nvSpPr>
        <p:spPr/>
        <p:txBody>
          <a:bodyPr>
            <a:normAutofit/>
          </a:bodyPr>
          <a:lstStyle/>
          <a:p>
            <a:pPr marL="0" indent="0">
              <a:buNone/>
            </a:pPr>
            <a:endParaRPr lang="it-IT" b="1" dirty="0" smtClean="0"/>
          </a:p>
          <a:p>
            <a:pPr marL="0" indent="0">
              <a:buNone/>
            </a:pPr>
            <a:r>
              <a:rPr lang="it-IT" b="1" dirty="0" smtClean="0"/>
              <a:t>…..q</a:t>
            </a:r>
            <a:r>
              <a:rPr lang="it-IT" b="1" dirty="0" smtClean="0"/>
              <a:t>ualche perplessità</a:t>
            </a:r>
            <a:endParaRPr lang="it-IT" b="1" dirty="0" smtClean="0"/>
          </a:p>
          <a:p>
            <a:pPr marL="0" indent="0">
              <a:buNone/>
            </a:pPr>
            <a:r>
              <a:rPr lang="it-IT" dirty="0" smtClean="0"/>
              <a:t>Nei lavori parlamentari (18 gennaio 2016) viene definita come un ‘«attenuante»…..</a:t>
            </a:r>
          </a:p>
          <a:p>
            <a:pPr marL="0" indent="0">
              <a:buNone/>
            </a:pPr>
            <a:r>
              <a:rPr lang="it-IT" dirty="0" smtClean="0"/>
              <a:t>MA, IN REALTA’……..</a:t>
            </a:r>
            <a:endParaRPr lang="it-IT" dirty="0"/>
          </a:p>
        </p:txBody>
      </p:sp>
    </p:spTree>
    <p:extLst>
      <p:ext uri="{BB962C8B-B14F-4D97-AF65-F5344CB8AC3E}">
        <p14:creationId xmlns:p14="http://schemas.microsoft.com/office/powerpoint/2010/main" val="2885819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lstStyle/>
          <a:p>
            <a:r>
              <a:rPr lang="it-IT" dirty="0"/>
              <a:t>Il nuovo omicidio stradale</a:t>
            </a:r>
          </a:p>
        </p:txBody>
      </p:sp>
      <p:sp>
        <p:nvSpPr>
          <p:cNvPr id="6" name="Segnaposto contenuto 5"/>
          <p:cNvSpPr>
            <a:spLocks noGrp="1"/>
          </p:cNvSpPr>
          <p:nvPr>
            <p:ph idx="1"/>
          </p:nvPr>
        </p:nvSpPr>
        <p:spPr/>
        <p:txBody>
          <a:bodyPr>
            <a:normAutofit fontScale="77500" lnSpcReduction="20000"/>
          </a:bodyPr>
          <a:lstStyle/>
          <a:p>
            <a:pPr marL="0" indent="0">
              <a:buNone/>
            </a:pPr>
            <a:r>
              <a:rPr lang="it-IT" dirty="0" smtClean="0"/>
              <a:t>…prima di venire definita come «attenuante» </a:t>
            </a:r>
            <a:r>
              <a:rPr lang="it-IT" u="sng" dirty="0" smtClean="0"/>
              <a:t>non può neppure venire definita  come circostanza del reato</a:t>
            </a:r>
          </a:p>
          <a:p>
            <a:pPr marL="0" indent="0">
              <a:buNone/>
            </a:pPr>
            <a:r>
              <a:rPr lang="it-IT" b="1" dirty="0" smtClean="0"/>
              <a:t>ed infatti</a:t>
            </a:r>
            <a:r>
              <a:rPr lang="it-IT" dirty="0" smtClean="0"/>
              <a:t> </a:t>
            </a:r>
          </a:p>
          <a:p>
            <a:r>
              <a:rPr lang="it-IT" dirty="0" smtClean="0"/>
              <a:t>Le circostanze del reato sono tutti quegli elementi esterni, soggettivi o oggettivi che </a:t>
            </a:r>
            <a:r>
              <a:rPr lang="it-IT" i="1" u="sng" dirty="0" err="1"/>
              <a:t>circumstant</a:t>
            </a:r>
            <a:r>
              <a:rPr lang="it-IT" i="1" dirty="0"/>
              <a:t> </a:t>
            </a:r>
            <a:r>
              <a:rPr lang="it-IT" dirty="0" smtClean="0"/>
              <a:t>ad un reato già perfetto</a:t>
            </a:r>
          </a:p>
          <a:p>
            <a:r>
              <a:rPr lang="it-IT" dirty="0" smtClean="0"/>
              <a:t>il tema del concorso causale attiene, appunto, </a:t>
            </a:r>
            <a:r>
              <a:rPr lang="it-IT" u="sng" dirty="0" smtClean="0"/>
              <a:t>alla causa</a:t>
            </a:r>
            <a:r>
              <a:rPr lang="it-IT" dirty="0" smtClean="0"/>
              <a:t> del reato di cui è elemento costitutivo inscindibile (artt. 40, 41)</a:t>
            </a:r>
          </a:p>
          <a:p>
            <a:r>
              <a:rPr lang="it-IT" dirty="0" smtClean="0"/>
              <a:t>Da che mondo è mondo sta al Giudice effettuare «</a:t>
            </a:r>
            <a:r>
              <a:rPr lang="it-IT" i="1" dirty="0" smtClean="0"/>
              <a:t>la ponderazione della gravità del danno (133, comma 1 n. 2) e, quindi, in una prospettiva comparativa, la considerazione di un concreto ruolo avuto da ciascuna delle diverse condotte illecite nell’incedere nel processo causale</a:t>
            </a:r>
            <a:r>
              <a:rPr lang="it-IT" dirty="0" smtClean="0"/>
              <a:t>» (</a:t>
            </a:r>
            <a:r>
              <a:rPr lang="it-IT" dirty="0" err="1" smtClean="0"/>
              <a:t>Cass</a:t>
            </a:r>
            <a:r>
              <a:rPr lang="it-IT" dirty="0" smtClean="0"/>
              <a:t>. Pen. Sez. IV  </a:t>
            </a:r>
            <a:r>
              <a:rPr lang="it-IT" dirty="0" err="1" smtClean="0"/>
              <a:t>sent</a:t>
            </a:r>
            <a:r>
              <a:rPr lang="it-IT" dirty="0" smtClean="0"/>
              <a:t>. 21587/07)</a:t>
            </a:r>
          </a:p>
          <a:p>
            <a:r>
              <a:rPr lang="it-IT" dirty="0" smtClean="0"/>
              <a:t>La valutazione della rilevanza della condotta dell’imputato sull’efficienza causale del reato è essenziale al fine di </a:t>
            </a:r>
            <a:r>
              <a:rPr lang="it-IT" i="1" dirty="0" smtClean="0"/>
              <a:t>«assicurare la correlazione tra gravità del reato e determinazione della pena»</a:t>
            </a:r>
            <a:r>
              <a:rPr lang="it-IT" dirty="0" smtClean="0"/>
              <a:t>!!. Vedi </a:t>
            </a:r>
            <a:r>
              <a:rPr lang="it-IT" dirty="0" err="1" smtClean="0"/>
              <a:t>Cass</a:t>
            </a:r>
            <a:r>
              <a:rPr lang="it-IT" dirty="0" smtClean="0"/>
              <a:t>. Pen. Sez. IV </a:t>
            </a:r>
            <a:r>
              <a:rPr lang="it-IT" dirty="0" err="1" smtClean="0"/>
              <a:t>sent</a:t>
            </a:r>
            <a:r>
              <a:rPr lang="it-IT" dirty="0" smtClean="0"/>
              <a:t>. 20580/2005, </a:t>
            </a:r>
            <a:r>
              <a:rPr lang="it-IT" dirty="0" err="1" smtClean="0"/>
              <a:t>Cass</a:t>
            </a:r>
            <a:r>
              <a:rPr lang="it-IT" dirty="0" smtClean="0"/>
              <a:t>. Pen. Sez. IV, </a:t>
            </a:r>
            <a:r>
              <a:rPr lang="it-IT" dirty="0" err="1" smtClean="0"/>
              <a:t>sent</a:t>
            </a:r>
            <a:r>
              <a:rPr lang="it-IT" dirty="0" smtClean="0"/>
              <a:t>. 49346/2004; </a:t>
            </a:r>
            <a:r>
              <a:rPr lang="it-IT" dirty="0" err="1" smtClean="0"/>
              <a:t>Cass</a:t>
            </a:r>
            <a:r>
              <a:rPr lang="it-IT" dirty="0" smtClean="0"/>
              <a:t>. Pen. </a:t>
            </a:r>
            <a:r>
              <a:rPr lang="it-IT" dirty="0" err="1" smtClean="0"/>
              <a:t>Sez</a:t>
            </a:r>
            <a:r>
              <a:rPr lang="it-IT" dirty="0" smtClean="0"/>
              <a:t> IV </a:t>
            </a:r>
            <a:r>
              <a:rPr lang="it-IT" dirty="0" err="1" smtClean="0"/>
              <a:t>sent</a:t>
            </a:r>
            <a:r>
              <a:rPr lang="it-IT" dirty="0" smtClean="0"/>
              <a:t>. 05728/2002.</a:t>
            </a:r>
            <a:endParaRPr lang="it-IT" i="1" dirty="0" smtClean="0"/>
          </a:p>
          <a:p>
            <a:endParaRPr lang="it-IT" dirty="0"/>
          </a:p>
        </p:txBody>
      </p:sp>
    </p:spTree>
    <p:extLst>
      <p:ext uri="{BB962C8B-B14F-4D97-AF65-F5344CB8AC3E}">
        <p14:creationId xmlns:p14="http://schemas.microsoft.com/office/powerpoint/2010/main" val="2308368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nuovo omicidio stradale</a:t>
            </a:r>
          </a:p>
        </p:txBody>
      </p:sp>
      <p:sp>
        <p:nvSpPr>
          <p:cNvPr id="6" name="Segnaposto contenuto 5"/>
          <p:cNvSpPr>
            <a:spLocks noGrp="1"/>
          </p:cNvSpPr>
          <p:nvPr>
            <p:ph sz="half" idx="4294967295"/>
          </p:nvPr>
        </p:nvSpPr>
        <p:spPr>
          <a:xfrm>
            <a:off x="0" y="1825625"/>
            <a:ext cx="5181600" cy="4351338"/>
          </a:xfrm>
        </p:spPr>
        <p:txBody>
          <a:bodyPr>
            <a:normAutofit/>
          </a:bodyPr>
          <a:lstStyle/>
          <a:p>
            <a:endParaRPr lang="it-IT" i="1" dirty="0" smtClean="0"/>
          </a:p>
          <a:p>
            <a:endParaRPr lang="it-IT" i="1" dirty="0"/>
          </a:p>
          <a:p>
            <a:endParaRPr lang="it-IT" i="1" dirty="0" smtClean="0"/>
          </a:p>
          <a:p>
            <a:endParaRPr lang="it-IT" i="1" dirty="0"/>
          </a:p>
          <a:p>
            <a:endParaRPr lang="it-IT" i="1" dirty="0" smtClean="0"/>
          </a:p>
          <a:p>
            <a:endParaRPr lang="it-IT" i="1" dirty="0"/>
          </a:p>
          <a:p>
            <a:endParaRPr lang="it-IT" i="1" dirty="0" smtClean="0"/>
          </a:p>
          <a:p>
            <a:endParaRPr lang="it-IT" i="1" dirty="0" smtClean="0"/>
          </a:p>
          <a:p>
            <a:endParaRPr lang="it-IT" dirty="0"/>
          </a:p>
        </p:txBody>
      </p:sp>
      <p:sp>
        <p:nvSpPr>
          <p:cNvPr id="3" name="Segnaposto contenuto 2"/>
          <p:cNvSpPr>
            <a:spLocks noGrp="1"/>
          </p:cNvSpPr>
          <p:nvPr>
            <p:ph sz="half" idx="4294967295"/>
          </p:nvPr>
        </p:nvSpPr>
        <p:spPr>
          <a:xfrm>
            <a:off x="1033670" y="1825625"/>
            <a:ext cx="10190921" cy="4351338"/>
          </a:xfrm>
        </p:spPr>
        <p:txBody>
          <a:bodyPr>
            <a:normAutofit/>
          </a:bodyPr>
          <a:lstStyle/>
          <a:p>
            <a:pPr marL="0" indent="0">
              <a:buNone/>
            </a:pPr>
            <a:endParaRPr lang="it-IT" b="1" dirty="0" smtClean="0"/>
          </a:p>
          <a:p>
            <a:pPr marL="0" indent="0">
              <a:buNone/>
            </a:pPr>
            <a:endParaRPr lang="it-IT" b="1" dirty="0"/>
          </a:p>
          <a:p>
            <a:pPr marL="0" indent="0">
              <a:buNone/>
            </a:pPr>
            <a:r>
              <a:rPr lang="it-IT" b="1" dirty="0" smtClean="0"/>
              <a:t>Tuttavia</a:t>
            </a:r>
          </a:p>
          <a:p>
            <a:pPr marL="0" indent="0" algn="just">
              <a:buNone/>
            </a:pPr>
            <a:r>
              <a:rPr lang="it-IT" sz="3300" dirty="0" smtClean="0"/>
              <a:t>Ad essere molto franchi, questo è l’unico rimedio che consente di scendere al di sotto degli spropositati limiti edittali previsti…</a:t>
            </a:r>
            <a:r>
              <a:rPr lang="it-IT" sz="3300" b="1" dirty="0" smtClean="0"/>
              <a:t>quindi teniamocelo stretto!</a:t>
            </a:r>
            <a:endParaRPr lang="it-IT" sz="3300" b="1" dirty="0"/>
          </a:p>
        </p:txBody>
      </p:sp>
    </p:spTree>
    <p:extLst>
      <p:ext uri="{BB962C8B-B14F-4D97-AF65-F5344CB8AC3E}">
        <p14:creationId xmlns:p14="http://schemas.microsoft.com/office/powerpoint/2010/main" val="3775461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olo 9"/>
          <p:cNvSpPr>
            <a:spLocks noGrp="1"/>
          </p:cNvSpPr>
          <p:nvPr>
            <p:ph type="title"/>
          </p:nvPr>
        </p:nvSpPr>
        <p:spPr/>
        <p:txBody>
          <a:bodyPr/>
          <a:lstStyle/>
          <a:p>
            <a:r>
              <a:rPr lang="it-IT" dirty="0"/>
              <a:t>Evoluzione storica </a:t>
            </a:r>
            <a:r>
              <a:rPr lang="it-IT" dirty="0" smtClean="0"/>
              <a:t>dell’omicidio colposo</a:t>
            </a:r>
            <a:endParaRPr lang="it-IT" dirty="0"/>
          </a:p>
        </p:txBody>
      </p:sp>
      <p:sp>
        <p:nvSpPr>
          <p:cNvPr id="12" name="Segnaposto contenuto 11"/>
          <p:cNvSpPr>
            <a:spLocks noGrp="1"/>
          </p:cNvSpPr>
          <p:nvPr>
            <p:ph sz="half" idx="2"/>
          </p:nvPr>
        </p:nvSpPr>
        <p:spPr/>
        <p:txBody>
          <a:bodyPr/>
          <a:lstStyle/>
          <a:p>
            <a:r>
              <a:rPr lang="it-IT" sz="2000" dirty="0" smtClean="0"/>
              <a:t>Codice Rocco, 1930</a:t>
            </a:r>
          </a:p>
          <a:p>
            <a:pPr marL="0" indent="0">
              <a:buNone/>
            </a:pPr>
            <a:r>
              <a:rPr lang="it-IT" sz="2000" dirty="0"/>
              <a:t>p</a:t>
            </a:r>
            <a:r>
              <a:rPr lang="it-IT" sz="2000" dirty="0" smtClean="0"/>
              <a:t>er tutti gli omicidi dovuti a colpa pena da 6 mesi a 5 anni, senza distinzioni</a:t>
            </a:r>
            <a:endParaRPr lang="it-IT" sz="2000" dirty="0"/>
          </a:p>
        </p:txBody>
      </p:sp>
      <p:pic>
        <p:nvPicPr>
          <p:cNvPr id="3" name="Segnaposto contenuto 2"/>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838200" y="1485106"/>
            <a:ext cx="4078471" cy="5032375"/>
          </a:xfrm>
        </p:spPr>
      </p:pic>
      <p:sp>
        <p:nvSpPr>
          <p:cNvPr id="4" name="Freccia a destra 3"/>
          <p:cNvSpPr/>
          <p:nvPr/>
        </p:nvSpPr>
        <p:spPr>
          <a:xfrm rot="19566799">
            <a:off x="4006860" y="2656039"/>
            <a:ext cx="2272092" cy="30925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7322608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lstStyle/>
          <a:p>
            <a:r>
              <a:rPr lang="it-IT" dirty="0"/>
              <a:t>Il nuovo omicidio stradale</a:t>
            </a:r>
          </a:p>
        </p:txBody>
      </p:sp>
      <p:sp>
        <p:nvSpPr>
          <p:cNvPr id="4" name="Segnaposto contenuto 3"/>
          <p:cNvSpPr>
            <a:spLocks noGrp="1"/>
          </p:cNvSpPr>
          <p:nvPr>
            <p:ph sz="half" idx="1"/>
          </p:nvPr>
        </p:nvSpPr>
        <p:spPr/>
        <p:txBody>
          <a:bodyPr>
            <a:normAutofit lnSpcReduction="10000"/>
          </a:bodyPr>
          <a:lstStyle/>
          <a:p>
            <a:pPr marL="0" indent="0">
              <a:buNone/>
            </a:pPr>
            <a:r>
              <a:rPr lang="it-IT" b="1" dirty="0" smtClean="0"/>
              <a:t>Art. 589 bis cp</a:t>
            </a:r>
          </a:p>
          <a:p>
            <a:pPr marL="0" indent="0">
              <a:buNone/>
            </a:pPr>
            <a:r>
              <a:rPr lang="it-IT" dirty="0" smtClean="0"/>
              <a:t>8. Nelle ipotesi di cui ai commi precedenti qualora il conducente cagioni la morte di più persone, ovvero la morte di una o più persone e lesioni a una o più persone, si applica la pena che dovrebbe infliggersi per la più grave delle violazioni commesse aumentata fino al triplo, ma la pena non può superare gli anni 18</a:t>
            </a:r>
            <a:endParaRPr lang="it-IT" dirty="0"/>
          </a:p>
        </p:txBody>
      </p:sp>
      <p:sp>
        <p:nvSpPr>
          <p:cNvPr id="5" name="Segnaposto contenuto 4"/>
          <p:cNvSpPr>
            <a:spLocks noGrp="1"/>
          </p:cNvSpPr>
          <p:nvPr>
            <p:ph sz="half" idx="2"/>
          </p:nvPr>
        </p:nvSpPr>
        <p:spPr/>
        <p:txBody>
          <a:bodyPr>
            <a:normAutofit lnSpcReduction="10000"/>
          </a:bodyPr>
          <a:lstStyle/>
          <a:p>
            <a:pPr marL="0" indent="0">
              <a:buNone/>
            </a:pPr>
            <a:endParaRPr lang="it-IT" b="1" dirty="0" smtClean="0"/>
          </a:p>
          <a:p>
            <a:pPr marL="0" indent="0">
              <a:buNone/>
            </a:pPr>
            <a:endParaRPr lang="it-IT" b="1" dirty="0"/>
          </a:p>
          <a:p>
            <a:pPr marL="0" indent="0">
              <a:buNone/>
            </a:pPr>
            <a:endParaRPr lang="it-IT" b="1" dirty="0" smtClean="0"/>
          </a:p>
          <a:p>
            <a:pPr marL="0" indent="0">
              <a:buNone/>
            </a:pPr>
            <a:r>
              <a:rPr lang="it-IT" dirty="0" smtClean="0"/>
              <a:t>Ulteriore aggravio rispetto al vecchio 589 comma IV che ora non si applica più agli incidenti stradali (…è ragionevole     )</a:t>
            </a:r>
            <a:endParaRPr lang="it-IT" dirty="0"/>
          </a:p>
        </p:txBody>
      </p:sp>
      <p:sp>
        <p:nvSpPr>
          <p:cNvPr id="6" name="CasellaDiTesto 5"/>
          <p:cNvSpPr txBox="1"/>
          <p:nvPr/>
        </p:nvSpPr>
        <p:spPr>
          <a:xfrm>
            <a:off x="9568744" y="4001294"/>
            <a:ext cx="821059" cy="1200329"/>
          </a:xfrm>
          <a:prstGeom prst="rect">
            <a:avLst/>
          </a:prstGeom>
          <a:noFill/>
          <a:ln>
            <a:noFill/>
          </a:ln>
        </p:spPr>
        <p:txBody>
          <a:bodyPr wrap="none" rtlCol="0">
            <a:spAutoFit/>
          </a:bodyPr>
          <a:lstStyle/>
          <a:p>
            <a:r>
              <a:rPr lang="it-IT" sz="7200" b="1" dirty="0" smtClean="0">
                <a:solidFill>
                  <a:srgbClr val="FF0000"/>
                </a:solidFill>
              </a:rPr>
              <a:t>? </a:t>
            </a:r>
            <a:endParaRPr lang="it-IT" sz="7200" b="1" dirty="0">
              <a:solidFill>
                <a:srgbClr val="FF0000"/>
              </a:solidFill>
            </a:endParaRPr>
          </a:p>
        </p:txBody>
      </p:sp>
    </p:spTree>
    <p:extLst>
      <p:ext uri="{BB962C8B-B14F-4D97-AF65-F5344CB8AC3E}">
        <p14:creationId xmlns:p14="http://schemas.microsoft.com/office/powerpoint/2010/main" val="2976209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lstStyle/>
          <a:p>
            <a:r>
              <a:rPr lang="it-IT" dirty="0"/>
              <a:t>Il nuovo omicidio stradale</a:t>
            </a:r>
          </a:p>
        </p:txBody>
      </p:sp>
      <p:sp>
        <p:nvSpPr>
          <p:cNvPr id="6" name="Segnaposto contenuto 5"/>
          <p:cNvSpPr>
            <a:spLocks noGrp="1"/>
          </p:cNvSpPr>
          <p:nvPr>
            <p:ph sz="half" idx="1"/>
          </p:nvPr>
        </p:nvSpPr>
        <p:spPr/>
        <p:txBody>
          <a:bodyPr>
            <a:normAutofit/>
          </a:bodyPr>
          <a:lstStyle/>
          <a:p>
            <a:pPr marL="0" indent="0">
              <a:buNone/>
            </a:pPr>
            <a:r>
              <a:rPr lang="it-IT" b="1" dirty="0" smtClean="0"/>
              <a:t>Art 589 ter</a:t>
            </a:r>
          </a:p>
          <a:p>
            <a:pPr marL="0" indent="0">
              <a:buNone/>
            </a:pPr>
            <a:r>
              <a:rPr lang="it-IT" dirty="0" smtClean="0"/>
              <a:t>nel caso di cui all’art. 589 bis se il conducente si dà alla fuga la pena è aumentata da un terzo a due terzi e comunque non può essere inferiore a cinque anni</a:t>
            </a:r>
          </a:p>
        </p:txBody>
      </p:sp>
      <p:sp>
        <p:nvSpPr>
          <p:cNvPr id="7" name="Segnaposto contenuto 6"/>
          <p:cNvSpPr>
            <a:spLocks noGrp="1"/>
          </p:cNvSpPr>
          <p:nvPr>
            <p:ph sz="half" idx="2"/>
          </p:nvPr>
        </p:nvSpPr>
        <p:spPr/>
        <p:txBody>
          <a:bodyPr>
            <a:normAutofit/>
          </a:bodyPr>
          <a:lstStyle/>
          <a:p>
            <a:r>
              <a:rPr lang="it-IT" dirty="0" smtClean="0"/>
              <a:t>Insolito imporre un tetto minimo ad una aggravante. Limita la discrezionalità del Giudice e mina il fine rieducativo (27 </a:t>
            </a:r>
            <a:r>
              <a:rPr lang="it-IT" dirty="0" err="1" smtClean="0"/>
              <a:t>Cost</a:t>
            </a:r>
            <a:r>
              <a:rPr lang="it-IT" dirty="0" smtClean="0"/>
              <a:t>.)</a:t>
            </a:r>
          </a:p>
          <a:p>
            <a:r>
              <a:rPr lang="it-IT" dirty="0" smtClean="0"/>
              <a:t>Il tetto minimo dei 5 anni per l’aumento di pena è da un punto di vista aritmetico irragionevole per la seconda (da 5 a 10 anni) e terza fascia (da 8 a 12 anni)!</a:t>
            </a:r>
          </a:p>
          <a:p>
            <a:pPr marL="0" indent="0">
              <a:buNone/>
            </a:pPr>
            <a:endParaRPr lang="it-IT" dirty="0"/>
          </a:p>
        </p:txBody>
      </p:sp>
    </p:spTree>
    <p:extLst>
      <p:ext uri="{BB962C8B-B14F-4D97-AF65-F5344CB8AC3E}">
        <p14:creationId xmlns:p14="http://schemas.microsoft.com/office/powerpoint/2010/main" val="3961981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lstStyle/>
          <a:p>
            <a:r>
              <a:rPr lang="it-IT" dirty="0" smtClean="0"/>
              <a:t>La prescrizione del reato</a:t>
            </a:r>
            <a:endParaRPr lang="it-IT" dirty="0"/>
          </a:p>
        </p:txBody>
      </p:sp>
      <p:sp>
        <p:nvSpPr>
          <p:cNvPr id="6" name="Segnaposto contenuto 5"/>
          <p:cNvSpPr>
            <a:spLocks noGrp="1"/>
          </p:cNvSpPr>
          <p:nvPr>
            <p:ph sz="half" idx="1"/>
          </p:nvPr>
        </p:nvSpPr>
        <p:spPr/>
        <p:txBody>
          <a:bodyPr>
            <a:normAutofit lnSpcReduction="10000"/>
          </a:bodyPr>
          <a:lstStyle/>
          <a:p>
            <a:pPr marL="0" indent="0">
              <a:buNone/>
            </a:pPr>
            <a:r>
              <a:rPr lang="it-IT" b="1" dirty="0" smtClean="0"/>
              <a:t>Art. 157, comma 6</a:t>
            </a:r>
          </a:p>
          <a:p>
            <a:pPr marL="0" indent="0">
              <a:buNone/>
            </a:pPr>
            <a:r>
              <a:rPr lang="it-IT" dirty="0" smtClean="0"/>
              <a:t>I termini di cui ai commi che precedono sono raddoppiati per i reati di cui agli art. 449, 589 secondo e terzo comma, </a:t>
            </a:r>
            <a:r>
              <a:rPr lang="it-IT" b="1" u="sng" dirty="0" smtClean="0"/>
              <a:t>589 bis</a:t>
            </a:r>
            <a:r>
              <a:rPr lang="it-IT" dirty="0" smtClean="0"/>
              <a:t>.</a:t>
            </a:r>
          </a:p>
        </p:txBody>
      </p:sp>
      <p:sp>
        <p:nvSpPr>
          <p:cNvPr id="7" name="Segnaposto contenuto 6"/>
          <p:cNvSpPr>
            <a:spLocks noGrp="1"/>
          </p:cNvSpPr>
          <p:nvPr>
            <p:ph sz="half" idx="2"/>
          </p:nvPr>
        </p:nvSpPr>
        <p:spPr/>
        <p:txBody>
          <a:bodyPr>
            <a:normAutofit lnSpcReduction="10000"/>
          </a:bodyPr>
          <a:lstStyle/>
          <a:p>
            <a:pPr marL="0" indent="0">
              <a:buNone/>
            </a:pPr>
            <a:r>
              <a:rPr lang="it-IT" b="1" dirty="0" smtClean="0"/>
              <a:t>Quindi…</a:t>
            </a:r>
          </a:p>
          <a:p>
            <a:r>
              <a:rPr lang="it-IT" dirty="0" smtClean="0"/>
              <a:t>Per omicidio stradale semplice (589bis, comma 1) </a:t>
            </a:r>
            <a:r>
              <a:rPr lang="it-IT" u="sng" dirty="0" smtClean="0"/>
              <a:t>14 anni</a:t>
            </a:r>
          </a:p>
          <a:p>
            <a:r>
              <a:rPr lang="it-IT" dirty="0" smtClean="0"/>
              <a:t>Per omicidio stradale della II fascia sanzionatoria (589bis cc 4 e 5) </a:t>
            </a:r>
            <a:r>
              <a:rPr lang="it-IT" u="sng" dirty="0" smtClean="0"/>
              <a:t>20 anni</a:t>
            </a:r>
          </a:p>
          <a:p>
            <a:r>
              <a:rPr lang="it-IT" dirty="0" smtClean="0"/>
              <a:t>Per omicidio stradale della III fascia (589 bis cc 2 e 3) </a:t>
            </a:r>
            <a:r>
              <a:rPr lang="it-IT" u="sng" dirty="0" smtClean="0"/>
              <a:t>24 anni</a:t>
            </a:r>
          </a:p>
          <a:p>
            <a:r>
              <a:rPr lang="it-IT" dirty="0" smtClean="0"/>
              <a:t>Per omicidio stradale plurimo o con lesioni (589 bis c 8)…</a:t>
            </a:r>
            <a:r>
              <a:rPr lang="it-IT" u="sng" dirty="0" smtClean="0"/>
              <a:t>36 anni</a:t>
            </a:r>
            <a:endParaRPr lang="it-IT" u="sng" dirty="0"/>
          </a:p>
        </p:txBody>
      </p:sp>
    </p:spTree>
    <p:extLst>
      <p:ext uri="{BB962C8B-B14F-4D97-AF65-F5344CB8AC3E}">
        <p14:creationId xmlns:p14="http://schemas.microsoft.com/office/powerpoint/2010/main" val="40584325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lstStyle/>
          <a:p>
            <a:r>
              <a:rPr lang="it-IT" dirty="0" smtClean="0"/>
              <a:t>La prescrizione del reato</a:t>
            </a:r>
            <a:endParaRPr lang="it-IT" dirty="0"/>
          </a:p>
        </p:txBody>
      </p:sp>
      <p:sp>
        <p:nvSpPr>
          <p:cNvPr id="6" name="Segnaposto contenuto 5"/>
          <p:cNvSpPr>
            <a:spLocks noGrp="1"/>
          </p:cNvSpPr>
          <p:nvPr>
            <p:ph sz="half" idx="1"/>
          </p:nvPr>
        </p:nvSpPr>
        <p:spPr/>
        <p:txBody>
          <a:bodyPr>
            <a:normAutofit lnSpcReduction="10000"/>
          </a:bodyPr>
          <a:lstStyle/>
          <a:p>
            <a:pPr marL="0" indent="0">
              <a:buNone/>
            </a:pPr>
            <a:endParaRPr lang="it-IT" b="1" dirty="0" smtClean="0"/>
          </a:p>
          <a:p>
            <a:pPr marL="0" indent="0">
              <a:buNone/>
            </a:pPr>
            <a:r>
              <a:rPr lang="it-IT" b="1" dirty="0" smtClean="0"/>
              <a:t>Ma </a:t>
            </a:r>
            <a:r>
              <a:rPr lang="it-IT" b="1" dirty="0"/>
              <a:t>è ragionevole?</a:t>
            </a:r>
          </a:p>
          <a:p>
            <a:pPr marL="0" indent="0">
              <a:buNone/>
            </a:pPr>
            <a:r>
              <a:rPr lang="it-IT" dirty="0"/>
              <a:t>Considerato che</a:t>
            </a:r>
          </a:p>
          <a:p>
            <a:r>
              <a:rPr lang="it-IT" dirty="0"/>
              <a:t>L’omicidio colposo «ordinario», come quello da </a:t>
            </a:r>
            <a:r>
              <a:rPr lang="it-IT" i="1" dirty="0" err="1"/>
              <a:t>malpractice</a:t>
            </a:r>
            <a:r>
              <a:rPr lang="it-IT" dirty="0"/>
              <a:t> medica si prescrive in </a:t>
            </a:r>
            <a:r>
              <a:rPr lang="it-IT" u="sng" dirty="0"/>
              <a:t>6 anni</a:t>
            </a:r>
          </a:p>
          <a:p>
            <a:r>
              <a:rPr lang="it-IT" dirty="0"/>
              <a:t>L’omicidio colposo da infortunio sul lavoro si prescrive in </a:t>
            </a:r>
            <a:r>
              <a:rPr lang="it-IT" u="sng" dirty="0"/>
              <a:t>14 anni</a:t>
            </a:r>
            <a:r>
              <a:rPr lang="it-IT" dirty="0"/>
              <a:t> </a:t>
            </a:r>
          </a:p>
        </p:txBody>
      </p:sp>
      <p:sp>
        <p:nvSpPr>
          <p:cNvPr id="7" name="Segnaposto contenuto 6"/>
          <p:cNvSpPr>
            <a:spLocks noGrp="1"/>
          </p:cNvSpPr>
          <p:nvPr>
            <p:ph sz="half" idx="2"/>
          </p:nvPr>
        </p:nvSpPr>
        <p:spPr/>
        <p:txBody>
          <a:bodyPr>
            <a:normAutofit lnSpcReduction="10000"/>
          </a:bodyPr>
          <a:lstStyle/>
          <a:p>
            <a:pPr marL="0" indent="0">
              <a:buNone/>
            </a:pPr>
            <a:r>
              <a:rPr lang="it-IT" b="1" dirty="0" smtClean="0"/>
              <a:t>Quindi…</a:t>
            </a:r>
          </a:p>
          <a:p>
            <a:r>
              <a:rPr lang="it-IT" dirty="0" smtClean="0"/>
              <a:t>Per omicidio stradale semplice (589bis, comma 1) </a:t>
            </a:r>
            <a:r>
              <a:rPr lang="it-IT" u="sng" dirty="0" smtClean="0"/>
              <a:t>14 anni</a:t>
            </a:r>
          </a:p>
          <a:p>
            <a:r>
              <a:rPr lang="it-IT" dirty="0" smtClean="0"/>
              <a:t>Per omicidio stradale della II fascia sanzionatoria (589bis cc 4 e 5) </a:t>
            </a:r>
            <a:r>
              <a:rPr lang="it-IT" u="sng" dirty="0" smtClean="0"/>
              <a:t>20 anni</a:t>
            </a:r>
          </a:p>
          <a:p>
            <a:r>
              <a:rPr lang="it-IT" dirty="0" smtClean="0"/>
              <a:t>Per omicidio stradale della III fascia (589 bis cc 2 e 3) </a:t>
            </a:r>
            <a:r>
              <a:rPr lang="it-IT" u="sng" dirty="0" smtClean="0"/>
              <a:t>24 anni</a:t>
            </a:r>
          </a:p>
          <a:p>
            <a:r>
              <a:rPr lang="it-IT" dirty="0" smtClean="0"/>
              <a:t>Per omicidio stradale plurimo o con lesioni (589 bis c 8)…</a:t>
            </a:r>
            <a:r>
              <a:rPr lang="it-IT" u="sng" dirty="0" smtClean="0"/>
              <a:t>36 anni</a:t>
            </a:r>
            <a:endParaRPr lang="it-IT" u="sng" dirty="0"/>
          </a:p>
        </p:txBody>
      </p:sp>
    </p:spTree>
    <p:extLst>
      <p:ext uri="{BB962C8B-B14F-4D97-AF65-F5344CB8AC3E}">
        <p14:creationId xmlns:p14="http://schemas.microsoft.com/office/powerpoint/2010/main" val="3957393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lstStyle/>
          <a:p>
            <a:r>
              <a:rPr lang="it-IT" dirty="0" smtClean="0"/>
              <a:t>Lesioni personali stradali</a:t>
            </a:r>
            <a:endParaRPr lang="it-IT" dirty="0"/>
          </a:p>
        </p:txBody>
      </p:sp>
      <p:sp>
        <p:nvSpPr>
          <p:cNvPr id="6" name="Segnaposto contenuto 5"/>
          <p:cNvSpPr>
            <a:spLocks noGrp="1"/>
          </p:cNvSpPr>
          <p:nvPr>
            <p:ph idx="1"/>
          </p:nvPr>
        </p:nvSpPr>
        <p:spPr/>
        <p:txBody>
          <a:bodyPr/>
          <a:lstStyle/>
          <a:p>
            <a:pPr marL="0" indent="0">
              <a:buNone/>
            </a:pPr>
            <a:r>
              <a:rPr lang="it-IT" dirty="0" smtClean="0"/>
              <a:t>In pratica stesso schema dell’art. 589 bis</a:t>
            </a:r>
          </a:p>
          <a:p>
            <a:pPr marL="0" indent="0">
              <a:buNone/>
            </a:pPr>
            <a:r>
              <a:rPr lang="it-IT" dirty="0" smtClean="0"/>
              <a:t>3 fasce sanzionatorie</a:t>
            </a:r>
          </a:p>
          <a:p>
            <a:pPr marL="0" indent="0">
              <a:buNone/>
            </a:pPr>
            <a:endParaRPr lang="it-IT" dirty="0"/>
          </a:p>
        </p:txBody>
      </p:sp>
    </p:spTree>
    <p:extLst>
      <p:ext uri="{BB962C8B-B14F-4D97-AF65-F5344CB8AC3E}">
        <p14:creationId xmlns:p14="http://schemas.microsoft.com/office/powerpoint/2010/main" val="17985880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smtClean="0"/>
              <a:t>Lesioni personali stradali</a:t>
            </a:r>
            <a:endParaRPr lang="it-IT" dirty="0"/>
          </a:p>
        </p:txBody>
      </p:sp>
      <p:sp>
        <p:nvSpPr>
          <p:cNvPr id="5" name="Segnaposto testo 4"/>
          <p:cNvSpPr>
            <a:spLocks noGrp="1"/>
          </p:cNvSpPr>
          <p:nvPr>
            <p:ph type="body" idx="1"/>
          </p:nvPr>
        </p:nvSpPr>
        <p:spPr/>
        <p:txBody>
          <a:bodyPr/>
          <a:lstStyle/>
          <a:p>
            <a:r>
              <a:rPr lang="it-IT" dirty="0" smtClean="0"/>
              <a:t>Art. 590 bis cp</a:t>
            </a:r>
            <a:endParaRPr lang="it-IT" dirty="0"/>
          </a:p>
        </p:txBody>
      </p:sp>
      <p:sp>
        <p:nvSpPr>
          <p:cNvPr id="6" name="Segnaposto contenuto 5"/>
          <p:cNvSpPr>
            <a:spLocks noGrp="1"/>
          </p:cNvSpPr>
          <p:nvPr>
            <p:ph sz="half" idx="2"/>
          </p:nvPr>
        </p:nvSpPr>
        <p:spPr/>
        <p:txBody>
          <a:bodyPr>
            <a:normAutofit/>
          </a:bodyPr>
          <a:lstStyle/>
          <a:p>
            <a:pPr marL="0" indent="0">
              <a:buNone/>
            </a:pPr>
            <a:r>
              <a:rPr lang="it-IT" dirty="0" smtClean="0"/>
              <a:t>1. Chiunque cagioni per colpa ad altri una lesione personale con violazione delle norme sulla disciplina della circolazione stradale è punito con punito con la reclusione da 3 mesi a 1 anno per lesioni gravi e da 1 a 3 anni per le lesioni gravissime.</a:t>
            </a:r>
          </a:p>
          <a:p>
            <a:pPr lvl="1"/>
            <a:endParaRPr lang="it-IT" dirty="0" smtClean="0"/>
          </a:p>
        </p:txBody>
      </p:sp>
      <p:sp>
        <p:nvSpPr>
          <p:cNvPr id="2" name="Segnaposto testo 1"/>
          <p:cNvSpPr>
            <a:spLocks noGrp="1"/>
          </p:cNvSpPr>
          <p:nvPr>
            <p:ph type="body" sz="quarter" idx="3"/>
          </p:nvPr>
        </p:nvSpPr>
        <p:spPr/>
        <p:txBody>
          <a:bodyPr/>
          <a:lstStyle/>
          <a:p>
            <a:endParaRPr lang="it-IT" dirty="0"/>
          </a:p>
        </p:txBody>
      </p:sp>
      <p:sp>
        <p:nvSpPr>
          <p:cNvPr id="3" name="Segnaposto contenuto 2"/>
          <p:cNvSpPr>
            <a:spLocks noGrp="1"/>
          </p:cNvSpPr>
          <p:nvPr>
            <p:ph sz="quarter" idx="4"/>
          </p:nvPr>
        </p:nvSpPr>
        <p:spPr/>
        <p:txBody>
          <a:bodyPr/>
          <a:lstStyle/>
          <a:p>
            <a:endParaRPr lang="it-IT" dirty="0" smtClean="0"/>
          </a:p>
          <a:p>
            <a:r>
              <a:rPr lang="it-IT" b="1" dirty="0" smtClean="0"/>
              <a:t>I </a:t>
            </a:r>
            <a:r>
              <a:rPr lang="it-IT" b="1" dirty="0"/>
              <a:t>fascia sanzionatoria</a:t>
            </a:r>
          </a:p>
          <a:p>
            <a:r>
              <a:rPr lang="it-IT" dirty="0" smtClean="0"/>
              <a:t>Fattispecie autonoma  di reato (no bilanciamento)</a:t>
            </a:r>
          </a:p>
          <a:p>
            <a:endParaRPr lang="it-IT" dirty="0" smtClean="0"/>
          </a:p>
          <a:p>
            <a:endParaRPr lang="it-IT" dirty="0" smtClean="0"/>
          </a:p>
          <a:p>
            <a:endParaRPr lang="it-IT" dirty="0"/>
          </a:p>
        </p:txBody>
      </p:sp>
    </p:spTree>
    <p:extLst>
      <p:ext uri="{BB962C8B-B14F-4D97-AF65-F5344CB8AC3E}">
        <p14:creationId xmlns:p14="http://schemas.microsoft.com/office/powerpoint/2010/main" val="1632868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a:t>Lesioni personali stradali</a:t>
            </a:r>
          </a:p>
        </p:txBody>
      </p:sp>
      <p:sp>
        <p:nvSpPr>
          <p:cNvPr id="5" name="Segnaposto testo 4"/>
          <p:cNvSpPr>
            <a:spLocks noGrp="1"/>
          </p:cNvSpPr>
          <p:nvPr>
            <p:ph type="body" idx="1"/>
          </p:nvPr>
        </p:nvSpPr>
        <p:spPr/>
        <p:txBody>
          <a:bodyPr/>
          <a:lstStyle/>
          <a:p>
            <a:r>
              <a:rPr lang="it-IT" dirty="0" smtClean="0"/>
              <a:t>Art. 590 bis cp</a:t>
            </a:r>
            <a:endParaRPr lang="it-IT" dirty="0"/>
          </a:p>
        </p:txBody>
      </p:sp>
      <p:sp>
        <p:nvSpPr>
          <p:cNvPr id="6" name="Segnaposto contenuto 5"/>
          <p:cNvSpPr>
            <a:spLocks noGrp="1"/>
          </p:cNvSpPr>
          <p:nvPr>
            <p:ph sz="half" idx="2"/>
          </p:nvPr>
        </p:nvSpPr>
        <p:spPr/>
        <p:txBody>
          <a:bodyPr>
            <a:normAutofit fontScale="85000" lnSpcReduction="10000"/>
          </a:bodyPr>
          <a:lstStyle/>
          <a:p>
            <a:pPr marL="0" indent="0">
              <a:buNone/>
            </a:pPr>
            <a:r>
              <a:rPr lang="it-IT" dirty="0" smtClean="0"/>
              <a:t>2. Chiunque, ponendosi alla guida di un veicolo a motore in stato di ebbrezza alcolica o di alterazione psico-fisica conseguente all’assunzione di sostanze stupefacenti o psicotrope ai sensi rispettivamente degli artt. 186, comma 2 </a:t>
            </a:r>
            <a:r>
              <a:rPr lang="it-IT" dirty="0" err="1" smtClean="0"/>
              <a:t>lett</a:t>
            </a:r>
            <a:r>
              <a:rPr lang="it-IT" dirty="0" smtClean="0"/>
              <a:t>. c), e 187 del </a:t>
            </a:r>
            <a:r>
              <a:rPr lang="it-IT" dirty="0" err="1" smtClean="0"/>
              <a:t>Dlgs</a:t>
            </a:r>
            <a:r>
              <a:rPr lang="it-IT" dirty="0" smtClean="0"/>
              <a:t> 285/92, cagioni per colpa a taluno una lesione personale è punito con la reclusione </a:t>
            </a:r>
            <a:r>
              <a:rPr lang="it-IT" b="1" dirty="0" smtClean="0"/>
              <a:t>da 3 a 5 anni</a:t>
            </a:r>
            <a:r>
              <a:rPr lang="it-IT" dirty="0" smtClean="0"/>
              <a:t> per le lesioni gravi e </a:t>
            </a:r>
            <a:r>
              <a:rPr lang="it-IT" b="1" dirty="0" smtClean="0"/>
              <a:t>da 4 a 7</a:t>
            </a:r>
            <a:r>
              <a:rPr lang="it-IT" dirty="0" smtClean="0"/>
              <a:t> anni per le lesioni gravissime</a:t>
            </a:r>
            <a:endParaRPr lang="it-IT" b="1" dirty="0" smtClean="0"/>
          </a:p>
          <a:p>
            <a:pPr lvl="1"/>
            <a:endParaRPr lang="it-IT" dirty="0" smtClean="0"/>
          </a:p>
        </p:txBody>
      </p:sp>
      <p:sp>
        <p:nvSpPr>
          <p:cNvPr id="2" name="Segnaposto testo 1"/>
          <p:cNvSpPr>
            <a:spLocks noGrp="1"/>
          </p:cNvSpPr>
          <p:nvPr>
            <p:ph type="body" sz="quarter" idx="3"/>
          </p:nvPr>
        </p:nvSpPr>
        <p:spPr/>
        <p:txBody>
          <a:bodyPr/>
          <a:lstStyle/>
          <a:p>
            <a:endParaRPr lang="it-IT" dirty="0"/>
          </a:p>
        </p:txBody>
      </p:sp>
      <p:sp>
        <p:nvSpPr>
          <p:cNvPr id="3" name="Segnaposto contenuto 2"/>
          <p:cNvSpPr>
            <a:spLocks noGrp="1"/>
          </p:cNvSpPr>
          <p:nvPr>
            <p:ph sz="quarter" idx="4"/>
          </p:nvPr>
        </p:nvSpPr>
        <p:spPr/>
        <p:txBody>
          <a:bodyPr>
            <a:normAutofit lnSpcReduction="10000"/>
          </a:bodyPr>
          <a:lstStyle/>
          <a:p>
            <a:endParaRPr lang="it-IT" dirty="0" smtClean="0"/>
          </a:p>
          <a:p>
            <a:pPr marL="0" indent="0">
              <a:buNone/>
            </a:pPr>
            <a:r>
              <a:rPr lang="it-IT" b="1" dirty="0" smtClean="0"/>
              <a:t>III fascia sanzionatoria</a:t>
            </a:r>
          </a:p>
          <a:p>
            <a:pPr marL="0" indent="0">
              <a:buNone/>
            </a:pPr>
            <a:r>
              <a:rPr lang="it-IT" dirty="0" smtClean="0"/>
              <a:t>grandissimo inasprimento rispetto al vecchio art. 590 comma 3, secondo periodo abrogato (da sei mesi a 2 anni per le l. gravi, da 1 anno e 6 mesi a 4 anni per le l. gravissime)</a:t>
            </a:r>
          </a:p>
          <a:p>
            <a:pPr marL="0" indent="0">
              <a:buNone/>
            </a:pPr>
            <a:r>
              <a:rPr lang="it-IT" dirty="0" smtClean="0"/>
              <a:t>…è ragionevole</a:t>
            </a:r>
            <a:endParaRPr lang="it-IT" dirty="0"/>
          </a:p>
        </p:txBody>
      </p:sp>
      <p:sp>
        <p:nvSpPr>
          <p:cNvPr id="7" name="CasellaDiTesto 6"/>
          <p:cNvSpPr txBox="1"/>
          <p:nvPr/>
        </p:nvSpPr>
        <p:spPr>
          <a:xfrm>
            <a:off x="8296536" y="5300869"/>
            <a:ext cx="612668" cy="1200329"/>
          </a:xfrm>
          <a:prstGeom prst="rect">
            <a:avLst/>
          </a:prstGeom>
          <a:noFill/>
          <a:ln>
            <a:noFill/>
          </a:ln>
        </p:spPr>
        <p:txBody>
          <a:bodyPr wrap="none" rtlCol="0">
            <a:spAutoFit/>
          </a:bodyPr>
          <a:lstStyle/>
          <a:p>
            <a:r>
              <a:rPr lang="it-IT" sz="7200" b="1" dirty="0" smtClean="0">
                <a:solidFill>
                  <a:srgbClr val="FF0000"/>
                </a:solidFill>
              </a:rPr>
              <a:t>?</a:t>
            </a:r>
            <a:endParaRPr lang="it-IT" sz="7200" b="1" dirty="0">
              <a:solidFill>
                <a:srgbClr val="FF0000"/>
              </a:solidFill>
            </a:endParaRPr>
          </a:p>
        </p:txBody>
      </p:sp>
    </p:spTree>
    <p:extLst>
      <p:ext uri="{BB962C8B-B14F-4D97-AF65-F5344CB8AC3E}">
        <p14:creationId xmlns:p14="http://schemas.microsoft.com/office/powerpoint/2010/main" val="1441871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a:t>Lesioni personali stradali</a:t>
            </a:r>
          </a:p>
        </p:txBody>
      </p:sp>
      <p:sp>
        <p:nvSpPr>
          <p:cNvPr id="5" name="Segnaposto testo 4"/>
          <p:cNvSpPr>
            <a:spLocks noGrp="1"/>
          </p:cNvSpPr>
          <p:nvPr>
            <p:ph type="body" idx="1"/>
          </p:nvPr>
        </p:nvSpPr>
        <p:spPr/>
        <p:txBody>
          <a:bodyPr/>
          <a:lstStyle/>
          <a:p>
            <a:r>
              <a:rPr lang="it-IT" dirty="0" smtClean="0"/>
              <a:t>Art. 590 bis cp</a:t>
            </a:r>
            <a:endParaRPr lang="it-IT" dirty="0"/>
          </a:p>
        </p:txBody>
      </p:sp>
      <p:sp>
        <p:nvSpPr>
          <p:cNvPr id="6" name="Segnaposto contenuto 5"/>
          <p:cNvSpPr>
            <a:spLocks noGrp="1"/>
          </p:cNvSpPr>
          <p:nvPr>
            <p:ph sz="half" idx="2"/>
          </p:nvPr>
        </p:nvSpPr>
        <p:spPr/>
        <p:txBody>
          <a:bodyPr>
            <a:normAutofit fontScale="92500" lnSpcReduction="10000"/>
          </a:bodyPr>
          <a:lstStyle/>
          <a:p>
            <a:pPr marL="0" indent="0">
              <a:buNone/>
            </a:pPr>
            <a:r>
              <a:rPr lang="it-IT" dirty="0" smtClean="0"/>
              <a:t>3. Le pene di cui al comma precedente si applicano altresì al conducente di un veicolo a motore di cui all’articolo 186-bis, comma 1, lettere b), c) e d), del decreto legislativo 30 aprile 1992, n. 285, il quale, in stato di ebbrezza alcolica ai sensi dell’articolo 186, comma 2, lettera b), del medesimo </a:t>
            </a:r>
            <a:r>
              <a:rPr lang="it-IT" dirty="0" err="1" smtClean="0"/>
              <a:t>Dlgs</a:t>
            </a:r>
            <a:r>
              <a:rPr lang="it-IT" dirty="0" smtClean="0"/>
              <a:t> 285/1992, cagioni per colpa a taluno lesioni personali gravi o gravissime.</a:t>
            </a:r>
            <a:endParaRPr lang="it-IT" b="1" dirty="0" smtClean="0"/>
          </a:p>
          <a:p>
            <a:pPr lvl="1"/>
            <a:endParaRPr lang="it-IT" dirty="0" smtClean="0"/>
          </a:p>
        </p:txBody>
      </p:sp>
      <p:sp>
        <p:nvSpPr>
          <p:cNvPr id="2" name="Segnaposto testo 1"/>
          <p:cNvSpPr>
            <a:spLocks noGrp="1"/>
          </p:cNvSpPr>
          <p:nvPr>
            <p:ph type="body" sz="quarter" idx="3"/>
          </p:nvPr>
        </p:nvSpPr>
        <p:spPr/>
        <p:txBody>
          <a:bodyPr/>
          <a:lstStyle/>
          <a:p>
            <a:endParaRPr lang="it-IT" dirty="0"/>
          </a:p>
        </p:txBody>
      </p:sp>
      <p:sp>
        <p:nvSpPr>
          <p:cNvPr id="3" name="Segnaposto contenuto 2"/>
          <p:cNvSpPr>
            <a:spLocks noGrp="1"/>
          </p:cNvSpPr>
          <p:nvPr>
            <p:ph sz="quarter" idx="4"/>
          </p:nvPr>
        </p:nvSpPr>
        <p:spPr/>
        <p:txBody>
          <a:bodyPr/>
          <a:lstStyle/>
          <a:p>
            <a:endParaRPr lang="it-IT" dirty="0" smtClean="0"/>
          </a:p>
          <a:p>
            <a:pPr marL="0" indent="0">
              <a:buNone/>
            </a:pPr>
            <a:r>
              <a:rPr lang="it-IT" b="1" dirty="0" smtClean="0"/>
              <a:t>III fascia sanzionatoria</a:t>
            </a:r>
          </a:p>
          <a:p>
            <a:pPr marL="0" indent="0">
              <a:buNone/>
            </a:pPr>
            <a:r>
              <a:rPr lang="it-IT" dirty="0" smtClean="0"/>
              <a:t>al conducente professionista che si trovi in stato di ebbrezza intermedia (da 0,8 a 1,5 mg/l) si applica la pena prevista per chi sia in stato di ebbrezza elevata (oltre gli 1,5 mg/l)….</a:t>
            </a:r>
            <a:endParaRPr lang="it-IT" dirty="0"/>
          </a:p>
        </p:txBody>
      </p:sp>
    </p:spTree>
    <p:extLst>
      <p:ext uri="{BB962C8B-B14F-4D97-AF65-F5344CB8AC3E}">
        <p14:creationId xmlns:p14="http://schemas.microsoft.com/office/powerpoint/2010/main" val="330458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6"/>
          <p:cNvSpPr>
            <a:spLocks noGrp="1"/>
          </p:cNvSpPr>
          <p:nvPr>
            <p:ph type="title"/>
          </p:nvPr>
        </p:nvSpPr>
        <p:spPr>
          <a:xfrm>
            <a:off x="1371600" y="2933700"/>
            <a:ext cx="8509000" cy="1296988"/>
          </a:xfrm>
        </p:spPr>
        <p:txBody>
          <a:bodyPr>
            <a:normAutofit fontScale="90000"/>
          </a:bodyPr>
          <a:lstStyle/>
          <a:p>
            <a:r>
              <a:rPr lang="it-IT" dirty="0" smtClean="0"/>
              <a:t>…e se il conducente professionista versa in ubriachezza grave (oltre gli 1,5 mg/l) ex art. 186, comma 2, lettera c) o è in stato di alterazione psicofisica ex art. 187 ...quale pena       </a:t>
            </a:r>
            <a:br>
              <a:rPr lang="it-IT" dirty="0" smtClean="0"/>
            </a:br>
            <a:endParaRPr lang="it-IT" dirty="0"/>
          </a:p>
        </p:txBody>
      </p:sp>
      <p:sp>
        <p:nvSpPr>
          <p:cNvPr id="3" name="CasellaDiTesto 2"/>
          <p:cNvSpPr txBox="1"/>
          <p:nvPr/>
        </p:nvSpPr>
        <p:spPr>
          <a:xfrm>
            <a:off x="4890727" y="3882886"/>
            <a:ext cx="612668" cy="1200329"/>
          </a:xfrm>
          <a:prstGeom prst="rect">
            <a:avLst/>
          </a:prstGeom>
          <a:noFill/>
          <a:ln>
            <a:noFill/>
          </a:ln>
        </p:spPr>
        <p:txBody>
          <a:bodyPr wrap="none" rtlCol="0">
            <a:spAutoFit/>
          </a:bodyPr>
          <a:lstStyle/>
          <a:p>
            <a:r>
              <a:rPr lang="it-IT" sz="7200" b="1" dirty="0" smtClean="0">
                <a:solidFill>
                  <a:srgbClr val="FF0000"/>
                </a:solidFill>
              </a:rPr>
              <a:t>?</a:t>
            </a:r>
            <a:endParaRPr lang="it-IT" sz="7200" b="1" dirty="0">
              <a:solidFill>
                <a:srgbClr val="FF0000"/>
              </a:solidFill>
            </a:endParaRPr>
          </a:p>
        </p:txBody>
      </p:sp>
    </p:spTree>
    <p:extLst>
      <p:ext uri="{BB962C8B-B14F-4D97-AF65-F5344CB8AC3E}">
        <p14:creationId xmlns:p14="http://schemas.microsoft.com/office/powerpoint/2010/main" val="694970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lstStyle/>
          <a:p>
            <a:r>
              <a:rPr lang="it-IT" dirty="0"/>
              <a:t>Lesioni personali stradali</a:t>
            </a:r>
          </a:p>
        </p:txBody>
      </p:sp>
      <p:sp>
        <p:nvSpPr>
          <p:cNvPr id="4" name="Segnaposto contenuto 3"/>
          <p:cNvSpPr>
            <a:spLocks noGrp="1"/>
          </p:cNvSpPr>
          <p:nvPr>
            <p:ph sz="half" idx="1"/>
          </p:nvPr>
        </p:nvSpPr>
        <p:spPr/>
        <p:txBody>
          <a:bodyPr>
            <a:normAutofit lnSpcReduction="10000"/>
          </a:bodyPr>
          <a:lstStyle/>
          <a:p>
            <a:pPr marL="0" indent="0">
              <a:buNone/>
            </a:pPr>
            <a:r>
              <a:rPr lang="it-IT" b="1" dirty="0" smtClean="0"/>
              <a:t>Art. 590 bis cp</a:t>
            </a:r>
          </a:p>
          <a:p>
            <a:pPr marL="0" indent="0">
              <a:buNone/>
            </a:pPr>
            <a:r>
              <a:rPr lang="it-IT" dirty="0" smtClean="0"/>
              <a:t>4. Salvo quanto previsto dal terzo comma, chiunque ponendosi alla guida di un veicolo a motore in stato di ebbrezza alcolica ai sensi dell’art. 186, comma 2, lettera b), del </a:t>
            </a:r>
            <a:r>
              <a:rPr lang="it-IT" dirty="0" err="1" smtClean="0"/>
              <a:t>Dlgs</a:t>
            </a:r>
            <a:r>
              <a:rPr lang="it-IT" dirty="0" smtClean="0"/>
              <a:t> 285/1992, cagioni per colpa a taluno lesioni personali, è punito con la reclusione da </a:t>
            </a:r>
            <a:r>
              <a:rPr lang="it-IT" b="1" dirty="0" smtClean="0"/>
              <a:t>1 anno e 6 mesi  a 3 anni</a:t>
            </a:r>
            <a:r>
              <a:rPr lang="it-IT" dirty="0" smtClean="0"/>
              <a:t> per le lesioni gravi e </a:t>
            </a:r>
            <a:r>
              <a:rPr lang="it-IT" b="1" dirty="0" smtClean="0"/>
              <a:t>da 2 a 4 anni</a:t>
            </a:r>
            <a:r>
              <a:rPr lang="it-IT" dirty="0" smtClean="0"/>
              <a:t> per le lesioni gravissime</a:t>
            </a:r>
            <a:endParaRPr lang="it-IT" dirty="0"/>
          </a:p>
        </p:txBody>
      </p:sp>
      <p:sp>
        <p:nvSpPr>
          <p:cNvPr id="5" name="Segnaposto contenuto 4"/>
          <p:cNvSpPr>
            <a:spLocks noGrp="1"/>
          </p:cNvSpPr>
          <p:nvPr>
            <p:ph sz="half" idx="2"/>
          </p:nvPr>
        </p:nvSpPr>
        <p:spPr/>
        <p:txBody>
          <a:bodyPr>
            <a:normAutofit lnSpcReduction="10000"/>
          </a:bodyPr>
          <a:lstStyle/>
          <a:p>
            <a:pPr marL="0" indent="0">
              <a:buNone/>
            </a:pPr>
            <a:endParaRPr lang="it-IT" b="1" dirty="0" smtClean="0"/>
          </a:p>
          <a:p>
            <a:pPr marL="0" indent="0">
              <a:buNone/>
            </a:pPr>
            <a:r>
              <a:rPr lang="it-IT" b="1" dirty="0" smtClean="0"/>
              <a:t>II fascia sanzionatoria</a:t>
            </a:r>
          </a:p>
          <a:p>
            <a:pPr marL="0" indent="0">
              <a:buNone/>
            </a:pPr>
            <a:r>
              <a:rPr lang="it-IT" dirty="0" smtClean="0"/>
              <a:t>L’Ubriachezza intermedia (basta superare 0,8 mg/l…) entra per la prima volta  come aggravante delle lesioni colpose con una pena più grave di quanto si stabiliva prima per l’ubriachezza grave….</a:t>
            </a:r>
          </a:p>
          <a:p>
            <a:pPr marL="0" indent="0">
              <a:buNone/>
            </a:pPr>
            <a:r>
              <a:rPr lang="it-IT" dirty="0" smtClean="0"/>
              <a:t>…è ragionevole   </a:t>
            </a:r>
            <a:endParaRPr lang="it-IT" dirty="0"/>
          </a:p>
        </p:txBody>
      </p:sp>
      <p:sp>
        <p:nvSpPr>
          <p:cNvPr id="6" name="CasellaDiTesto 5"/>
          <p:cNvSpPr txBox="1"/>
          <p:nvPr/>
        </p:nvSpPr>
        <p:spPr>
          <a:xfrm>
            <a:off x="8296535" y="4611756"/>
            <a:ext cx="612668" cy="1200329"/>
          </a:xfrm>
          <a:prstGeom prst="rect">
            <a:avLst/>
          </a:prstGeom>
          <a:noFill/>
          <a:ln>
            <a:noFill/>
          </a:ln>
        </p:spPr>
        <p:txBody>
          <a:bodyPr wrap="none" rtlCol="0">
            <a:spAutoFit/>
          </a:bodyPr>
          <a:lstStyle/>
          <a:p>
            <a:r>
              <a:rPr lang="it-IT" sz="7200" b="1" dirty="0" smtClean="0">
                <a:solidFill>
                  <a:srgbClr val="FF0000"/>
                </a:solidFill>
              </a:rPr>
              <a:t>?</a:t>
            </a:r>
            <a:endParaRPr lang="it-IT" sz="7200" b="1" dirty="0">
              <a:solidFill>
                <a:srgbClr val="FF0000"/>
              </a:solidFill>
            </a:endParaRPr>
          </a:p>
        </p:txBody>
      </p:sp>
    </p:spTree>
    <p:extLst>
      <p:ext uri="{BB962C8B-B14F-4D97-AF65-F5344CB8AC3E}">
        <p14:creationId xmlns:p14="http://schemas.microsoft.com/office/powerpoint/2010/main" val="1718474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olo 9"/>
          <p:cNvSpPr>
            <a:spLocks noGrp="1"/>
          </p:cNvSpPr>
          <p:nvPr>
            <p:ph type="title"/>
          </p:nvPr>
        </p:nvSpPr>
        <p:spPr/>
        <p:txBody>
          <a:bodyPr/>
          <a:lstStyle/>
          <a:p>
            <a:r>
              <a:rPr lang="it-IT" dirty="0"/>
              <a:t>Evoluzione storica dell’omicidio colposo</a:t>
            </a:r>
          </a:p>
        </p:txBody>
      </p:sp>
      <p:pic>
        <p:nvPicPr>
          <p:cNvPr id="17" name="Segnaposto contenuto 16"/>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838200" y="1485106"/>
            <a:ext cx="4078471" cy="5032375"/>
          </a:xfrm>
        </p:spPr>
      </p:pic>
      <p:sp>
        <p:nvSpPr>
          <p:cNvPr id="2" name="Freccia a destra 1"/>
          <p:cNvSpPr/>
          <p:nvPr/>
        </p:nvSpPr>
        <p:spPr>
          <a:xfrm>
            <a:off x="4157334" y="3454936"/>
            <a:ext cx="1971143" cy="3407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Segnaposto contenuto 11"/>
          <p:cNvSpPr>
            <a:spLocks noGrp="1"/>
          </p:cNvSpPr>
          <p:nvPr>
            <p:ph sz="half" idx="2"/>
          </p:nvPr>
        </p:nvSpPr>
        <p:spPr/>
        <p:txBody>
          <a:bodyPr/>
          <a:lstStyle/>
          <a:p>
            <a:r>
              <a:rPr lang="it-IT" sz="2000" dirty="0" smtClean="0"/>
              <a:t>Codice Rocco, 1930</a:t>
            </a:r>
          </a:p>
          <a:p>
            <a:pPr marL="0" indent="0">
              <a:buNone/>
            </a:pPr>
            <a:r>
              <a:rPr lang="it-IT" sz="2000" dirty="0"/>
              <a:t>p</a:t>
            </a:r>
            <a:r>
              <a:rPr lang="it-IT" sz="2000" dirty="0" smtClean="0"/>
              <a:t>er tutti gli omicidi dovuti a colpa pena da 6 mesi a 5 anni, senza distinzioni</a:t>
            </a:r>
          </a:p>
          <a:p>
            <a:pPr marL="0" indent="0">
              <a:buNone/>
            </a:pPr>
            <a:endParaRPr lang="it-IT" sz="2000" dirty="0" smtClean="0"/>
          </a:p>
          <a:p>
            <a:r>
              <a:rPr lang="it-IT" sz="2000" dirty="0" smtClean="0"/>
              <a:t>L. 11 .5.1966 n. 296</a:t>
            </a:r>
          </a:p>
          <a:p>
            <a:pPr marL="0" indent="0">
              <a:buNone/>
            </a:pPr>
            <a:r>
              <a:rPr lang="it-IT" sz="2000" dirty="0" smtClean="0"/>
              <a:t>Aggravante della colpa stradale e della violazione di norme per prevenzione infortuni sul lavoro, pena da 1 a 5 anni</a:t>
            </a:r>
          </a:p>
          <a:p>
            <a:pPr marL="0" indent="0">
              <a:buNone/>
            </a:pPr>
            <a:endParaRPr lang="it-IT" sz="2000" dirty="0"/>
          </a:p>
          <a:p>
            <a:pPr marL="0" indent="0">
              <a:buNone/>
            </a:pPr>
            <a:endParaRPr lang="it-IT" sz="2000" dirty="0"/>
          </a:p>
        </p:txBody>
      </p:sp>
      <p:sp>
        <p:nvSpPr>
          <p:cNvPr id="13" name="Freccia a destra 12"/>
          <p:cNvSpPr/>
          <p:nvPr/>
        </p:nvSpPr>
        <p:spPr>
          <a:xfrm rot="19566799">
            <a:off x="4006860" y="2656039"/>
            <a:ext cx="2272092" cy="30925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487585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lstStyle/>
          <a:p>
            <a:r>
              <a:rPr lang="it-IT" dirty="0"/>
              <a:t>Lesioni personali stradali</a:t>
            </a:r>
          </a:p>
        </p:txBody>
      </p:sp>
      <p:sp>
        <p:nvSpPr>
          <p:cNvPr id="4" name="Segnaposto contenuto 3"/>
          <p:cNvSpPr>
            <a:spLocks noGrp="1"/>
          </p:cNvSpPr>
          <p:nvPr>
            <p:ph sz="half" idx="1"/>
          </p:nvPr>
        </p:nvSpPr>
        <p:spPr>
          <a:xfrm>
            <a:off x="838200" y="1550504"/>
            <a:ext cx="5181600" cy="5155095"/>
          </a:xfrm>
        </p:spPr>
        <p:txBody>
          <a:bodyPr>
            <a:normAutofit fontScale="55000" lnSpcReduction="20000"/>
          </a:bodyPr>
          <a:lstStyle/>
          <a:p>
            <a:pPr marL="0" indent="0">
              <a:buNone/>
            </a:pPr>
            <a:r>
              <a:rPr lang="it-IT" b="1" dirty="0" smtClean="0"/>
              <a:t>Art. 590 bis cp</a:t>
            </a:r>
          </a:p>
          <a:p>
            <a:pPr marL="0" indent="0">
              <a:buNone/>
            </a:pPr>
            <a:r>
              <a:rPr lang="it-IT" dirty="0"/>
              <a:t>5</a:t>
            </a:r>
            <a:r>
              <a:rPr lang="it-IT" dirty="0" smtClean="0"/>
              <a:t>. Le pene di cui al comma precedente si applicano altresì:</a:t>
            </a:r>
          </a:p>
          <a:p>
            <a:pPr marL="514350" indent="-514350">
              <a:buFont typeface="+mj-lt"/>
              <a:buAutoNum type="arabicPeriod"/>
            </a:pPr>
            <a:r>
              <a:rPr lang="it-IT" dirty="0" smtClean="0"/>
              <a:t>Al conducente di un veicolo a motore che, procedendo in un centro urbano ad una velocità pari o superiore al doppio di quella consentita e comunque non inferiore a 70 km/h, ovvero su strade extraurbane ad una velocità superiore di almeno 50 km/h rispetto a quella massima consentita, cagioni per colpa a taluno lesioni gravi o gravissime;</a:t>
            </a:r>
          </a:p>
          <a:p>
            <a:pPr marL="514350" indent="-514350">
              <a:buFont typeface="+mj-lt"/>
              <a:buAutoNum type="arabicPeriod"/>
            </a:pPr>
            <a:r>
              <a:rPr lang="it-IT" dirty="0" smtClean="0"/>
              <a:t>Al conducente di un veicolo a motore che, attraversando un’intersezione con il semaforo disposto al rosso ovvero circolando contromano, </a:t>
            </a:r>
            <a:r>
              <a:rPr lang="it-IT" dirty="0"/>
              <a:t>cagioni per colpa a taluno lesioni gravi o gravissime;</a:t>
            </a:r>
            <a:endParaRPr lang="it-IT" dirty="0" smtClean="0"/>
          </a:p>
          <a:p>
            <a:pPr marL="514350" indent="-514350">
              <a:buFont typeface="+mj-lt"/>
              <a:buAutoNum type="arabicPeriod"/>
            </a:pPr>
            <a:r>
              <a:rPr lang="it-IT" dirty="0" smtClean="0"/>
              <a:t>Al conducente di un veicolo a motore che, a seguito di manovra di inversione del senso di marcia in prossimità o in corrispondenza di intersezioni, curve dossi o a seguito di sorpasso di un altro mezzo in corrispondenza di una attraversamento pedonale o di linea continua, </a:t>
            </a:r>
            <a:r>
              <a:rPr lang="it-IT" dirty="0"/>
              <a:t>cagioni per colpa a taluno lesioni gravi o gravissime</a:t>
            </a:r>
          </a:p>
        </p:txBody>
      </p:sp>
      <p:sp>
        <p:nvSpPr>
          <p:cNvPr id="5" name="Segnaposto contenuto 4"/>
          <p:cNvSpPr>
            <a:spLocks noGrp="1"/>
          </p:cNvSpPr>
          <p:nvPr>
            <p:ph sz="half" idx="2"/>
          </p:nvPr>
        </p:nvSpPr>
        <p:spPr/>
        <p:txBody>
          <a:bodyPr>
            <a:normAutofit fontScale="55000" lnSpcReduction="20000"/>
          </a:bodyPr>
          <a:lstStyle/>
          <a:p>
            <a:pPr marL="0" indent="0">
              <a:buNone/>
            </a:pPr>
            <a:endParaRPr lang="it-IT" b="1" dirty="0" smtClean="0"/>
          </a:p>
          <a:p>
            <a:pPr marL="0" indent="0">
              <a:buNone/>
            </a:pPr>
            <a:endParaRPr lang="it-IT" b="1" dirty="0"/>
          </a:p>
          <a:p>
            <a:pPr marL="0" indent="0">
              <a:buNone/>
            </a:pPr>
            <a:endParaRPr lang="it-IT" b="1" dirty="0" smtClean="0"/>
          </a:p>
          <a:p>
            <a:pPr marL="0" indent="0">
              <a:buNone/>
            </a:pPr>
            <a:r>
              <a:rPr lang="it-IT" sz="5100" b="1" dirty="0" smtClean="0"/>
              <a:t>II </a:t>
            </a:r>
            <a:r>
              <a:rPr lang="it-IT" sz="5100" b="1" dirty="0"/>
              <a:t>fascia </a:t>
            </a:r>
            <a:r>
              <a:rPr lang="it-IT" sz="5100" b="1" dirty="0" smtClean="0"/>
              <a:t>sanzionatoria</a:t>
            </a:r>
          </a:p>
          <a:p>
            <a:pPr marL="0" indent="0">
              <a:buNone/>
            </a:pPr>
            <a:r>
              <a:rPr lang="it-IT" sz="5100" dirty="0" smtClean="0"/>
              <a:t>Stesse considerazioni già fatte per 589 bis , c. 5, su irragionevolezza della tipizzazione</a:t>
            </a:r>
          </a:p>
        </p:txBody>
      </p:sp>
    </p:spTree>
    <p:extLst>
      <p:ext uri="{BB962C8B-B14F-4D97-AF65-F5344CB8AC3E}">
        <p14:creationId xmlns:p14="http://schemas.microsoft.com/office/powerpoint/2010/main" val="35351780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Lesioni personali stradali</a:t>
            </a:r>
          </a:p>
        </p:txBody>
      </p:sp>
      <p:sp>
        <p:nvSpPr>
          <p:cNvPr id="3" name="Segnaposto contenuto 2"/>
          <p:cNvSpPr>
            <a:spLocks noGrp="1"/>
          </p:cNvSpPr>
          <p:nvPr>
            <p:ph sz="half" idx="1"/>
          </p:nvPr>
        </p:nvSpPr>
        <p:spPr/>
        <p:txBody>
          <a:bodyPr/>
          <a:lstStyle/>
          <a:p>
            <a:pPr marL="0" indent="0">
              <a:buNone/>
            </a:pPr>
            <a:r>
              <a:rPr lang="it-IT" dirty="0" smtClean="0"/>
              <a:t>Art. 590 bis</a:t>
            </a:r>
          </a:p>
          <a:p>
            <a:pPr marL="0" indent="0">
              <a:buNone/>
            </a:pPr>
            <a:r>
              <a:rPr lang="it-IT" dirty="0" smtClean="0"/>
              <a:t>In pratica a parte le differenze sulle pene la norma ricalca integralmente l’art. 589 bis</a:t>
            </a:r>
            <a:endParaRPr lang="it-IT" dirty="0"/>
          </a:p>
        </p:txBody>
      </p:sp>
      <p:sp>
        <p:nvSpPr>
          <p:cNvPr id="4" name="Segnaposto contenuto 3"/>
          <p:cNvSpPr>
            <a:spLocks noGrp="1"/>
          </p:cNvSpPr>
          <p:nvPr>
            <p:ph sz="half" idx="2"/>
          </p:nvPr>
        </p:nvSpPr>
        <p:spPr/>
        <p:txBody>
          <a:bodyPr/>
          <a:lstStyle/>
          <a:p>
            <a:pPr marL="0" indent="0">
              <a:buNone/>
            </a:pPr>
            <a:r>
              <a:rPr lang="it-IT" dirty="0" smtClean="0"/>
              <a:t>Peraltro gli aspetti di maggiore rilievo sono quelli meno visibili:</a:t>
            </a:r>
          </a:p>
          <a:p>
            <a:pPr>
              <a:buFontTx/>
              <a:buChar char="-"/>
            </a:pPr>
            <a:r>
              <a:rPr lang="it-IT" dirty="0" smtClean="0"/>
              <a:t>Procedibilità d’ufficio (implicita);</a:t>
            </a:r>
          </a:p>
          <a:p>
            <a:pPr>
              <a:buFontTx/>
              <a:buChar char="-"/>
            </a:pPr>
            <a:r>
              <a:rPr lang="it-IT" dirty="0" smtClean="0"/>
              <a:t>Competenza Tribunale Ordinario e non più Giudice di Pace (il nuovo art. 4, c1, </a:t>
            </a:r>
            <a:r>
              <a:rPr lang="it-IT" dirty="0" err="1" smtClean="0"/>
              <a:t>lett.</a:t>
            </a:r>
            <a:r>
              <a:rPr lang="it-IT" i="1" dirty="0" err="1" smtClean="0"/>
              <a:t>a</a:t>
            </a:r>
            <a:r>
              <a:rPr lang="it-IT" i="1" dirty="0" smtClean="0"/>
              <a:t>)</a:t>
            </a:r>
            <a:r>
              <a:rPr lang="it-IT" dirty="0" smtClean="0"/>
              <a:t> del </a:t>
            </a:r>
            <a:r>
              <a:rPr lang="it-IT" dirty="0" err="1" smtClean="0"/>
              <a:t>Dlgs</a:t>
            </a:r>
            <a:r>
              <a:rPr lang="it-IT" dirty="0" smtClean="0"/>
              <a:t> 274/2000)</a:t>
            </a:r>
            <a:endParaRPr lang="it-IT" i="1" dirty="0"/>
          </a:p>
        </p:txBody>
      </p:sp>
    </p:spTree>
    <p:extLst>
      <p:ext uri="{BB962C8B-B14F-4D97-AF65-F5344CB8AC3E}">
        <p14:creationId xmlns:p14="http://schemas.microsoft.com/office/powerpoint/2010/main" val="1400089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68400" y="0"/>
            <a:ext cx="10515600" cy="1325563"/>
          </a:xfrm>
        </p:spPr>
        <p:txBody>
          <a:bodyPr/>
          <a:lstStyle/>
          <a:p>
            <a:r>
              <a:rPr lang="it-IT" dirty="0" smtClean="0"/>
              <a:t>Le sanzioni amministrative accessorie</a:t>
            </a:r>
            <a:endParaRPr lang="it-IT" dirty="0"/>
          </a:p>
        </p:txBody>
      </p:sp>
      <p:sp>
        <p:nvSpPr>
          <p:cNvPr id="3" name="Segnaposto contenuto 2"/>
          <p:cNvSpPr>
            <a:spLocks noGrp="1"/>
          </p:cNvSpPr>
          <p:nvPr>
            <p:ph sz="half" idx="1"/>
          </p:nvPr>
        </p:nvSpPr>
        <p:spPr/>
        <p:txBody>
          <a:bodyPr>
            <a:normAutofit fontScale="55000" lnSpcReduction="20000"/>
          </a:bodyPr>
          <a:lstStyle/>
          <a:p>
            <a:pPr marL="0" indent="0">
              <a:buNone/>
            </a:pPr>
            <a:r>
              <a:rPr lang="it-IT" dirty="0" smtClean="0"/>
              <a:t>Art. 222 </a:t>
            </a:r>
            <a:r>
              <a:rPr lang="it-IT" dirty="0" err="1" smtClean="0"/>
              <a:t>CdS</a:t>
            </a:r>
            <a:r>
              <a:rPr lang="it-IT" dirty="0" smtClean="0"/>
              <a:t> ante L. 41/2016, </a:t>
            </a:r>
          </a:p>
          <a:p>
            <a:pPr marL="514350" indent="-514350">
              <a:buFont typeface="+mj-lt"/>
              <a:buAutoNum type="arabicPeriod"/>
            </a:pPr>
            <a:r>
              <a:rPr lang="it-IT" dirty="0" smtClean="0"/>
              <a:t>Qualora da una violazione delle norme al presente codice derivino danni alle persone, il giudice applica con la sentenza di condanna le sanzioni amministrative pecuniarie previste, nonché le sanzioni </a:t>
            </a:r>
            <a:r>
              <a:rPr lang="it-IT" dirty="0" err="1" smtClean="0"/>
              <a:t>amminisitrative</a:t>
            </a:r>
            <a:r>
              <a:rPr lang="it-IT" dirty="0" smtClean="0"/>
              <a:t> accessorie della sospensione o della revoca della patente.</a:t>
            </a:r>
          </a:p>
          <a:p>
            <a:pPr marL="514350" indent="-514350">
              <a:buFont typeface="+mj-lt"/>
              <a:buAutoNum type="arabicPeriod"/>
            </a:pPr>
            <a:r>
              <a:rPr lang="it-IT" dirty="0" smtClean="0"/>
              <a:t>Quando dal fatto derivi una lesione personale  colposa la sospensione della patente è da quindici giorni a tre mesi. Quando dal fatto derivi una lesione personale colposa grave o gravissima la sospensione della patente è fino a due anni. Nel caso di omicidio colposo la sospensione è fino a quattro anni. </a:t>
            </a:r>
            <a:r>
              <a:rPr lang="it-IT" dirty="0" smtClean="0">
                <a:solidFill>
                  <a:srgbClr val="FF0000"/>
                </a:solidFill>
              </a:rPr>
              <a:t>Se il fatto di cui al secondo o terzo periodo è commesso da soggetto in stato di ebbrezza alcolica ai sensi dell’articolo 186, comma 2, lettera c), ovvero da soggetto sotto l’effetto di sostanze stupefacenti o psicotrope, il giudice applica la sanzione amministrative accessoria della revoca della patente</a:t>
            </a:r>
            <a:r>
              <a:rPr lang="it-IT" dirty="0" smtClean="0"/>
              <a:t> </a:t>
            </a:r>
          </a:p>
          <a:p>
            <a:pPr marL="0" indent="0">
              <a:buNone/>
            </a:pPr>
            <a:endParaRPr lang="it-IT" dirty="0" smtClean="0"/>
          </a:p>
          <a:p>
            <a:pPr marL="0" indent="0">
              <a:buNone/>
            </a:pPr>
            <a:endParaRPr lang="it-IT" dirty="0"/>
          </a:p>
        </p:txBody>
      </p:sp>
      <p:sp>
        <p:nvSpPr>
          <p:cNvPr id="4" name="Segnaposto contenuto 3"/>
          <p:cNvSpPr>
            <a:spLocks noGrp="1"/>
          </p:cNvSpPr>
          <p:nvPr>
            <p:ph sz="half" idx="2"/>
          </p:nvPr>
        </p:nvSpPr>
        <p:spPr/>
        <p:txBody>
          <a:bodyPr>
            <a:normAutofit fontScale="55000" lnSpcReduction="20000"/>
          </a:bodyPr>
          <a:lstStyle/>
          <a:p>
            <a:pPr marL="0" indent="0">
              <a:buNone/>
            </a:pPr>
            <a:endParaRPr lang="it-IT" dirty="0"/>
          </a:p>
        </p:txBody>
      </p:sp>
    </p:spTree>
    <p:extLst>
      <p:ext uri="{BB962C8B-B14F-4D97-AF65-F5344CB8AC3E}">
        <p14:creationId xmlns:p14="http://schemas.microsoft.com/office/powerpoint/2010/main" val="476578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68400" y="0"/>
            <a:ext cx="10515600" cy="1325563"/>
          </a:xfrm>
        </p:spPr>
        <p:txBody>
          <a:bodyPr/>
          <a:lstStyle/>
          <a:p>
            <a:r>
              <a:rPr lang="it-IT" dirty="0" smtClean="0"/>
              <a:t>Le sanzioni amministrative accessorie</a:t>
            </a:r>
            <a:endParaRPr lang="it-IT" dirty="0"/>
          </a:p>
        </p:txBody>
      </p:sp>
      <p:sp>
        <p:nvSpPr>
          <p:cNvPr id="3" name="Segnaposto contenuto 2"/>
          <p:cNvSpPr>
            <a:spLocks noGrp="1"/>
          </p:cNvSpPr>
          <p:nvPr>
            <p:ph sz="half" idx="1"/>
          </p:nvPr>
        </p:nvSpPr>
        <p:spPr/>
        <p:txBody>
          <a:bodyPr>
            <a:normAutofit fontScale="55000" lnSpcReduction="20000"/>
          </a:bodyPr>
          <a:lstStyle/>
          <a:p>
            <a:pPr marL="0" indent="0">
              <a:buNone/>
            </a:pPr>
            <a:r>
              <a:rPr lang="it-IT" dirty="0" smtClean="0"/>
              <a:t>Art. 222 </a:t>
            </a:r>
            <a:r>
              <a:rPr lang="it-IT" dirty="0" err="1" smtClean="0"/>
              <a:t>CdS</a:t>
            </a:r>
            <a:r>
              <a:rPr lang="it-IT" dirty="0" smtClean="0"/>
              <a:t> ante L. 41/2016, </a:t>
            </a:r>
          </a:p>
          <a:p>
            <a:pPr marL="514350" indent="-514350">
              <a:buFont typeface="+mj-lt"/>
              <a:buAutoNum type="arabicPeriod"/>
            </a:pPr>
            <a:r>
              <a:rPr lang="it-IT" dirty="0" smtClean="0"/>
              <a:t>Qualora da una violazione delle norme al presente codice derivino danni alle persone, il giudice applica con la sentenza di condanna le sanzioni amministrative pecuniarie previste, nonché le sanzioni amministrative accessorie della sospensione o della revoca della patente.</a:t>
            </a:r>
          </a:p>
          <a:p>
            <a:pPr marL="514350" indent="-514350">
              <a:buFont typeface="+mj-lt"/>
              <a:buAutoNum type="arabicPeriod"/>
            </a:pPr>
            <a:r>
              <a:rPr lang="it-IT" dirty="0" smtClean="0"/>
              <a:t>Quando dal fatto derivi una lesione personale  colposa la sospensione della patente è da quindici giorni a tre mesi. Quando dal fatto derivi una lesione personale colposa grave o gravissima la sospensione della patente è fino a due anni. Nel caso di omicidio colposo la sospensione è fino a quattro anni. </a:t>
            </a:r>
            <a:r>
              <a:rPr lang="it-IT" dirty="0" smtClean="0">
                <a:solidFill>
                  <a:srgbClr val="FF0000"/>
                </a:solidFill>
              </a:rPr>
              <a:t>Se il fatto di cui al secondo o terzo periodo è commesso da soggetto in stato di ebbrezza alcolica ai sensi dell’articolo 186, comma 2, lettera c), ovvero da soggetto sotto l’effetto di sostanze stupefacenti o psicotrope, il giudice applica la sanzione amministrative accessoria della revoca della patente</a:t>
            </a:r>
            <a:r>
              <a:rPr lang="it-IT" dirty="0" smtClean="0"/>
              <a:t> </a:t>
            </a:r>
          </a:p>
          <a:p>
            <a:pPr marL="0" indent="0">
              <a:buNone/>
            </a:pPr>
            <a:endParaRPr lang="it-IT" dirty="0" smtClean="0"/>
          </a:p>
          <a:p>
            <a:pPr marL="0" indent="0">
              <a:buNone/>
            </a:pPr>
            <a:endParaRPr lang="it-IT" dirty="0"/>
          </a:p>
        </p:txBody>
      </p:sp>
      <p:sp>
        <p:nvSpPr>
          <p:cNvPr id="4" name="Segnaposto contenuto 3"/>
          <p:cNvSpPr>
            <a:spLocks noGrp="1"/>
          </p:cNvSpPr>
          <p:nvPr>
            <p:ph sz="half" idx="2"/>
          </p:nvPr>
        </p:nvSpPr>
        <p:spPr/>
        <p:txBody>
          <a:bodyPr>
            <a:normAutofit fontScale="55000" lnSpcReduction="20000"/>
          </a:bodyPr>
          <a:lstStyle/>
          <a:p>
            <a:pPr marL="0" indent="0">
              <a:buNone/>
            </a:pPr>
            <a:r>
              <a:rPr lang="it-IT" dirty="0" smtClean="0"/>
              <a:t>Art. 222 </a:t>
            </a:r>
            <a:r>
              <a:rPr lang="it-IT" dirty="0" err="1" smtClean="0"/>
              <a:t>CdS</a:t>
            </a:r>
            <a:r>
              <a:rPr lang="it-IT" dirty="0" smtClean="0"/>
              <a:t> post L. 41/2016</a:t>
            </a:r>
          </a:p>
          <a:p>
            <a:pPr marL="514350" indent="-514350">
              <a:buFont typeface="+mj-lt"/>
              <a:buAutoNum type="arabicPeriod"/>
            </a:pPr>
            <a:r>
              <a:rPr lang="it-IT" dirty="0" smtClean="0"/>
              <a:t>Qualora </a:t>
            </a:r>
            <a:r>
              <a:rPr lang="it-IT" dirty="0"/>
              <a:t>da una violazione delle norme al presente codice derivino danni alle persone, il giudice applica con la sentenza di condanna le sanzioni amministrative pecuniarie previste, nonché le sanzioni </a:t>
            </a:r>
            <a:r>
              <a:rPr lang="it-IT" dirty="0" smtClean="0"/>
              <a:t>amministrative </a:t>
            </a:r>
            <a:r>
              <a:rPr lang="it-IT" dirty="0"/>
              <a:t>accessorie della sospensione o della revoca della patente.</a:t>
            </a:r>
          </a:p>
          <a:p>
            <a:pPr marL="514350" indent="-514350">
              <a:buFont typeface="+mj-lt"/>
              <a:buAutoNum type="arabicPeriod"/>
            </a:pPr>
            <a:r>
              <a:rPr lang="it-IT" dirty="0"/>
              <a:t>Quando dal fatto derivi una lesione personale  colposa la sospensione della patente è da quindici giorni a tre mesi. Quando dal fatto derivi una lesione personale colposa grave o gravissima la sospensione della patente è fino a due anni. Nel caso di omicidio colposo la sospensione è fino a quattro anni</a:t>
            </a:r>
            <a:r>
              <a:rPr lang="it-IT" dirty="0" smtClean="0"/>
              <a:t>. </a:t>
            </a:r>
            <a:r>
              <a:rPr lang="it-IT" dirty="0" smtClean="0">
                <a:solidFill>
                  <a:schemeClr val="accent1">
                    <a:lumMod val="75000"/>
                  </a:schemeClr>
                </a:solidFill>
              </a:rPr>
              <a:t>Alla condanna ovvero all’applicazione della pena su richiesta della parti a norma dell’articolo 444 </a:t>
            </a:r>
            <a:r>
              <a:rPr lang="it-IT" dirty="0" err="1" smtClean="0">
                <a:solidFill>
                  <a:schemeClr val="accent1">
                    <a:lumMod val="75000"/>
                  </a:schemeClr>
                </a:solidFill>
              </a:rPr>
              <a:t>cpp</a:t>
            </a:r>
            <a:r>
              <a:rPr lang="it-IT" dirty="0" smtClean="0">
                <a:solidFill>
                  <a:schemeClr val="accent1">
                    <a:lumMod val="75000"/>
                  </a:schemeClr>
                </a:solidFill>
              </a:rPr>
              <a:t>, per i reati di cui all’art. 589 bis e 590 bis cp consegue la revoca della patente di guida. La disposizione del quarto periodo si applica anche nel caso in cui sia stata concessa la sospensione condizionale della pena […]</a:t>
            </a:r>
            <a:r>
              <a:rPr lang="it-IT" dirty="0" smtClean="0"/>
              <a:t>.</a:t>
            </a:r>
            <a:endParaRPr lang="it-IT" dirty="0"/>
          </a:p>
        </p:txBody>
      </p:sp>
      <p:sp>
        <p:nvSpPr>
          <p:cNvPr id="5" name="Freccia a destra 4"/>
          <p:cNvSpPr/>
          <p:nvPr/>
        </p:nvSpPr>
        <p:spPr>
          <a:xfrm>
            <a:off x="5682996" y="3882683"/>
            <a:ext cx="94288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6142801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68400" y="0"/>
            <a:ext cx="10515600" cy="1325563"/>
          </a:xfrm>
        </p:spPr>
        <p:txBody>
          <a:bodyPr/>
          <a:lstStyle/>
          <a:p>
            <a:r>
              <a:rPr lang="it-IT" dirty="0" smtClean="0"/>
              <a:t>Le sanzioni amministrative accessorie</a:t>
            </a:r>
            <a:endParaRPr lang="it-IT" dirty="0"/>
          </a:p>
        </p:txBody>
      </p:sp>
      <p:sp>
        <p:nvSpPr>
          <p:cNvPr id="4" name="Segnaposto contenuto 3"/>
          <p:cNvSpPr>
            <a:spLocks noGrp="1"/>
          </p:cNvSpPr>
          <p:nvPr>
            <p:ph sz="half" idx="2"/>
          </p:nvPr>
        </p:nvSpPr>
        <p:spPr>
          <a:xfrm>
            <a:off x="838200" y="1825625"/>
            <a:ext cx="5181600" cy="4351338"/>
          </a:xfrm>
        </p:spPr>
        <p:txBody>
          <a:bodyPr>
            <a:normAutofit fontScale="55000" lnSpcReduction="20000"/>
          </a:bodyPr>
          <a:lstStyle/>
          <a:p>
            <a:pPr marL="0" indent="0">
              <a:buNone/>
            </a:pPr>
            <a:r>
              <a:rPr lang="it-IT" dirty="0" smtClean="0"/>
              <a:t>Art. 222 </a:t>
            </a:r>
            <a:r>
              <a:rPr lang="it-IT" dirty="0" err="1" smtClean="0"/>
              <a:t>CdS</a:t>
            </a:r>
            <a:r>
              <a:rPr lang="it-IT" dirty="0" smtClean="0"/>
              <a:t> nuovo</a:t>
            </a:r>
          </a:p>
          <a:p>
            <a:pPr marL="514350" indent="-514350">
              <a:buFont typeface="+mj-lt"/>
              <a:buAutoNum type="arabicPeriod"/>
            </a:pPr>
            <a:r>
              <a:rPr lang="it-IT" dirty="0" smtClean="0"/>
              <a:t>Qualora </a:t>
            </a:r>
            <a:r>
              <a:rPr lang="it-IT" dirty="0"/>
              <a:t>da una violazione delle norme al presente codice derivino danni alle persone, il giudice applica con la sentenza di condanna le sanzioni amministrative pecuniarie previste, nonché le sanzioni </a:t>
            </a:r>
            <a:r>
              <a:rPr lang="it-IT" dirty="0" smtClean="0"/>
              <a:t>amministrative </a:t>
            </a:r>
            <a:r>
              <a:rPr lang="it-IT" dirty="0"/>
              <a:t>accessorie della sospensione o della revoca della patente.</a:t>
            </a:r>
          </a:p>
          <a:p>
            <a:pPr marL="514350" indent="-514350">
              <a:buFont typeface="+mj-lt"/>
              <a:buAutoNum type="arabicPeriod"/>
            </a:pPr>
            <a:r>
              <a:rPr lang="it-IT" dirty="0">
                <a:solidFill>
                  <a:schemeClr val="accent2">
                    <a:lumMod val="50000"/>
                  </a:schemeClr>
                </a:solidFill>
              </a:rPr>
              <a:t>Quando dal fatto derivi una lesione personale  colposa la </a:t>
            </a:r>
            <a:r>
              <a:rPr lang="it-IT" dirty="0" smtClean="0">
                <a:solidFill>
                  <a:schemeClr val="accent2">
                    <a:lumMod val="50000"/>
                  </a:schemeClr>
                </a:solidFill>
              </a:rPr>
              <a:t>sospensione </a:t>
            </a:r>
            <a:r>
              <a:rPr lang="it-IT" dirty="0">
                <a:solidFill>
                  <a:schemeClr val="accent2">
                    <a:lumMod val="50000"/>
                  </a:schemeClr>
                </a:solidFill>
              </a:rPr>
              <a:t>della patente è da quindici giorni a tre mesi. Quando dal fatto derivi una lesione personale colposa grave o gravissima la sospensione della patente è fino a due anni. Nel caso di omicidio colposo la sospensione è fino a quattro anni</a:t>
            </a:r>
            <a:r>
              <a:rPr lang="it-IT" dirty="0" smtClean="0">
                <a:solidFill>
                  <a:schemeClr val="accent2">
                    <a:lumMod val="50000"/>
                  </a:schemeClr>
                </a:solidFill>
              </a:rPr>
              <a:t>.</a:t>
            </a:r>
            <a:r>
              <a:rPr lang="it-IT" dirty="0" smtClean="0"/>
              <a:t> </a:t>
            </a:r>
            <a:r>
              <a:rPr lang="it-IT" dirty="0" smtClean="0">
                <a:solidFill>
                  <a:schemeClr val="accent1">
                    <a:lumMod val="75000"/>
                  </a:schemeClr>
                </a:solidFill>
              </a:rPr>
              <a:t>Alla condanna ovvero all’applicazione della pena su richiesta della parti a norma dell’articolo 444 </a:t>
            </a:r>
            <a:r>
              <a:rPr lang="it-IT" dirty="0" err="1" smtClean="0">
                <a:solidFill>
                  <a:schemeClr val="accent1">
                    <a:lumMod val="75000"/>
                  </a:schemeClr>
                </a:solidFill>
              </a:rPr>
              <a:t>cpp</a:t>
            </a:r>
            <a:r>
              <a:rPr lang="it-IT" dirty="0" smtClean="0">
                <a:solidFill>
                  <a:schemeClr val="accent1">
                    <a:lumMod val="75000"/>
                  </a:schemeClr>
                </a:solidFill>
              </a:rPr>
              <a:t>, per i reati di cui agli artt. 589 bis e 590 bis cp consegue la revoca della patente di guida. La disposizione del quarto periodo si applica anche nel caso in cui sia stata concessa la sospensione condizionale della pena […]</a:t>
            </a:r>
            <a:r>
              <a:rPr lang="it-IT" dirty="0" smtClean="0"/>
              <a:t>.</a:t>
            </a:r>
            <a:endParaRPr lang="it-IT" dirty="0"/>
          </a:p>
        </p:txBody>
      </p:sp>
      <p:sp>
        <p:nvSpPr>
          <p:cNvPr id="5" name="Segnaposto contenuto 4"/>
          <p:cNvSpPr>
            <a:spLocks noGrp="1"/>
          </p:cNvSpPr>
          <p:nvPr>
            <p:ph sz="half" idx="1"/>
          </p:nvPr>
        </p:nvSpPr>
        <p:spPr>
          <a:xfrm>
            <a:off x="6502400" y="1825625"/>
            <a:ext cx="5181600" cy="4351338"/>
          </a:xfrm>
        </p:spPr>
        <p:txBody>
          <a:bodyPr>
            <a:normAutofit fontScale="55000" lnSpcReduction="20000"/>
          </a:bodyPr>
          <a:lstStyle/>
          <a:p>
            <a:pPr marL="0" indent="0">
              <a:buNone/>
            </a:pPr>
            <a:endParaRPr lang="it-IT" dirty="0" smtClean="0"/>
          </a:p>
          <a:p>
            <a:pPr marL="0" indent="0">
              <a:buNone/>
            </a:pPr>
            <a:endParaRPr lang="it-IT" dirty="0"/>
          </a:p>
          <a:p>
            <a:pPr marL="0" indent="0">
              <a:buNone/>
            </a:pPr>
            <a:endParaRPr lang="it-IT" dirty="0" smtClean="0"/>
          </a:p>
          <a:p>
            <a:pPr marL="0" indent="0">
              <a:buNone/>
            </a:pPr>
            <a:endParaRPr lang="it-IT" dirty="0"/>
          </a:p>
          <a:p>
            <a:pPr marL="0" indent="0">
              <a:buNone/>
            </a:pPr>
            <a:r>
              <a:rPr lang="it-IT" b="1" dirty="0" smtClean="0"/>
              <a:t>DOMANDA:</a:t>
            </a:r>
          </a:p>
          <a:p>
            <a:pPr marL="0" indent="0">
              <a:buNone/>
            </a:pPr>
            <a:r>
              <a:rPr lang="it-IT" dirty="0" smtClean="0"/>
              <a:t>…ma, in caso di morte o lesioni gravi o gravissime, quali sono le ipotesi residuali in cui si applica la sospensione della patente (art. 222, comma 2, secondo e terzo periodo) </a:t>
            </a:r>
            <a:r>
              <a:rPr lang="it-IT" dirty="0" smtClean="0">
                <a:solidFill>
                  <a:schemeClr val="accent1">
                    <a:lumMod val="75000"/>
                  </a:schemeClr>
                </a:solidFill>
              </a:rPr>
              <a:t>e non la revoca (art. 222, comma 2 )</a:t>
            </a:r>
            <a:r>
              <a:rPr lang="it-IT" dirty="0" smtClean="0"/>
              <a:t>?</a:t>
            </a:r>
          </a:p>
          <a:p>
            <a:pPr marL="0" indent="0">
              <a:buNone/>
            </a:pPr>
            <a:endParaRPr lang="it-IT" dirty="0"/>
          </a:p>
          <a:p>
            <a:pPr marL="0" indent="0" algn="ctr">
              <a:buNone/>
            </a:pPr>
            <a:r>
              <a:rPr lang="it-IT" b="1" u="sng" dirty="0" smtClean="0"/>
              <a:t>A me sembra NESSUNA!</a:t>
            </a:r>
          </a:p>
          <a:p>
            <a:pPr marL="0" indent="0">
              <a:buNone/>
            </a:pPr>
            <a:r>
              <a:rPr lang="it-IT" dirty="0" smtClean="0"/>
              <a:t>                             </a:t>
            </a:r>
          </a:p>
          <a:p>
            <a:pPr marL="0" indent="0">
              <a:buNone/>
            </a:pPr>
            <a:r>
              <a:rPr lang="it-IT" dirty="0"/>
              <a:t> </a:t>
            </a:r>
            <a:r>
              <a:rPr lang="it-IT" dirty="0" smtClean="0"/>
              <a:t>                                   </a:t>
            </a:r>
            <a:endParaRPr lang="it-IT" dirty="0"/>
          </a:p>
        </p:txBody>
      </p:sp>
      <p:sp>
        <p:nvSpPr>
          <p:cNvPr id="3" name="CasellaDiTesto 2"/>
          <p:cNvSpPr txBox="1"/>
          <p:nvPr/>
        </p:nvSpPr>
        <p:spPr>
          <a:xfrm>
            <a:off x="862066" y="2663687"/>
            <a:ext cx="612668" cy="1200329"/>
          </a:xfrm>
          <a:prstGeom prst="rect">
            <a:avLst/>
          </a:prstGeom>
          <a:noFill/>
          <a:ln>
            <a:noFill/>
          </a:ln>
        </p:spPr>
        <p:txBody>
          <a:bodyPr wrap="none" rtlCol="0">
            <a:spAutoFit/>
          </a:bodyPr>
          <a:lstStyle/>
          <a:p>
            <a:r>
              <a:rPr lang="it-IT" sz="7200" b="1" dirty="0" smtClean="0">
                <a:solidFill>
                  <a:srgbClr val="FF0000"/>
                </a:solidFill>
              </a:rPr>
              <a:t>?</a:t>
            </a:r>
            <a:endParaRPr lang="it-IT" sz="7200" b="1" dirty="0">
              <a:solidFill>
                <a:srgbClr val="FF0000"/>
              </a:solidFill>
            </a:endParaRPr>
          </a:p>
        </p:txBody>
      </p:sp>
      <p:sp>
        <p:nvSpPr>
          <p:cNvPr id="7" name="CasellaDiTesto 6"/>
          <p:cNvSpPr txBox="1"/>
          <p:nvPr/>
        </p:nvSpPr>
        <p:spPr>
          <a:xfrm rot="10800000">
            <a:off x="5737332" y="2800965"/>
            <a:ext cx="612668" cy="1200329"/>
          </a:xfrm>
          <a:prstGeom prst="rect">
            <a:avLst/>
          </a:prstGeom>
          <a:noFill/>
          <a:ln>
            <a:noFill/>
          </a:ln>
        </p:spPr>
        <p:txBody>
          <a:bodyPr wrap="none" rtlCol="0">
            <a:spAutoFit/>
          </a:bodyPr>
          <a:lstStyle/>
          <a:p>
            <a:r>
              <a:rPr lang="it-IT" sz="7200" b="1" dirty="0" smtClean="0">
                <a:solidFill>
                  <a:srgbClr val="FF0000"/>
                </a:solidFill>
              </a:rPr>
              <a:t>?</a:t>
            </a:r>
            <a:endParaRPr lang="it-IT" sz="7200" b="1" dirty="0">
              <a:solidFill>
                <a:srgbClr val="FF0000"/>
              </a:solidFill>
            </a:endParaRPr>
          </a:p>
        </p:txBody>
      </p:sp>
    </p:spTree>
    <p:extLst>
      <p:ext uri="{BB962C8B-B14F-4D97-AF65-F5344CB8AC3E}">
        <p14:creationId xmlns:p14="http://schemas.microsoft.com/office/powerpoint/2010/main" val="4098614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68400" y="0"/>
            <a:ext cx="10515600" cy="1325563"/>
          </a:xfrm>
        </p:spPr>
        <p:txBody>
          <a:bodyPr/>
          <a:lstStyle/>
          <a:p>
            <a:r>
              <a:rPr lang="it-IT" dirty="0" smtClean="0"/>
              <a:t>Le sanzioni amministrative accessorie</a:t>
            </a:r>
            <a:endParaRPr lang="it-IT" dirty="0"/>
          </a:p>
        </p:txBody>
      </p:sp>
      <p:sp>
        <p:nvSpPr>
          <p:cNvPr id="4" name="Segnaposto contenuto 3"/>
          <p:cNvSpPr>
            <a:spLocks noGrp="1"/>
          </p:cNvSpPr>
          <p:nvPr>
            <p:ph sz="half" idx="2"/>
          </p:nvPr>
        </p:nvSpPr>
        <p:spPr>
          <a:xfrm>
            <a:off x="838200" y="1825625"/>
            <a:ext cx="5181600" cy="4351338"/>
          </a:xfrm>
        </p:spPr>
        <p:txBody>
          <a:bodyPr>
            <a:normAutofit fontScale="55000" lnSpcReduction="20000"/>
          </a:bodyPr>
          <a:lstStyle/>
          <a:p>
            <a:pPr marL="0" indent="0">
              <a:buNone/>
            </a:pPr>
            <a:r>
              <a:rPr lang="it-IT" dirty="0" smtClean="0"/>
              <a:t>Art. 222 </a:t>
            </a:r>
            <a:r>
              <a:rPr lang="it-IT" dirty="0" err="1" smtClean="0"/>
              <a:t>CdS</a:t>
            </a:r>
            <a:r>
              <a:rPr lang="it-IT" dirty="0" smtClean="0"/>
              <a:t> nuovo</a:t>
            </a:r>
          </a:p>
          <a:p>
            <a:pPr marL="514350" indent="-514350">
              <a:buFont typeface="+mj-lt"/>
              <a:buAutoNum type="arabicPeriod"/>
            </a:pPr>
            <a:r>
              <a:rPr lang="it-IT" dirty="0" smtClean="0"/>
              <a:t>Qualora </a:t>
            </a:r>
            <a:r>
              <a:rPr lang="it-IT" dirty="0"/>
              <a:t>da una violazione delle norme al presente codice derivino danni alle persone, il giudice applica con la sentenza di condanna le sanzioni amministrative pecuniarie previste, nonché le sanzioni </a:t>
            </a:r>
            <a:r>
              <a:rPr lang="it-IT" dirty="0" smtClean="0"/>
              <a:t>amministrative </a:t>
            </a:r>
            <a:r>
              <a:rPr lang="it-IT" dirty="0"/>
              <a:t>accessorie della sospensione o della revoca della patente.</a:t>
            </a:r>
          </a:p>
          <a:p>
            <a:pPr marL="514350" indent="-514350">
              <a:buFont typeface="+mj-lt"/>
              <a:buAutoNum type="arabicPeriod"/>
            </a:pPr>
            <a:r>
              <a:rPr lang="it-IT" dirty="0"/>
              <a:t>Quando dal fatto derivi una lesione personale  colposa la sospensione della patente è da quindici giorni a tre mesi. Quando dal fatto derivi una lesione personale colposa grave o gravissima la sospensione della patente è fino a due anni. Nel caso di omicidio colposo la sospensione è fino a quattro anni</a:t>
            </a:r>
            <a:r>
              <a:rPr lang="it-IT" dirty="0" smtClean="0"/>
              <a:t>. </a:t>
            </a:r>
            <a:r>
              <a:rPr lang="it-IT" dirty="0" smtClean="0">
                <a:solidFill>
                  <a:schemeClr val="accent1">
                    <a:lumMod val="75000"/>
                  </a:schemeClr>
                </a:solidFill>
              </a:rPr>
              <a:t>Alla condanna ovvero all’applicazione della pena su richiesta della parti a norma dell’articolo 444 </a:t>
            </a:r>
            <a:r>
              <a:rPr lang="it-IT" dirty="0" err="1" smtClean="0">
                <a:solidFill>
                  <a:schemeClr val="accent1">
                    <a:lumMod val="75000"/>
                  </a:schemeClr>
                </a:solidFill>
              </a:rPr>
              <a:t>cpp</a:t>
            </a:r>
            <a:r>
              <a:rPr lang="it-IT" dirty="0" smtClean="0">
                <a:solidFill>
                  <a:schemeClr val="accent1">
                    <a:lumMod val="75000"/>
                  </a:schemeClr>
                </a:solidFill>
              </a:rPr>
              <a:t>, per i reati di cui agli artt. 589 bis e 590 bis cp consegue la revoca della patente di guida. La disposizione del quarto periodo si applica anche nel caso in cui sia stata concessa la sospensione condizionale della pena […]</a:t>
            </a:r>
            <a:r>
              <a:rPr lang="it-IT" dirty="0" smtClean="0"/>
              <a:t>.</a:t>
            </a:r>
            <a:endParaRPr lang="it-IT" dirty="0"/>
          </a:p>
        </p:txBody>
      </p:sp>
      <p:sp>
        <p:nvSpPr>
          <p:cNvPr id="5" name="Segnaposto contenuto 4"/>
          <p:cNvSpPr>
            <a:spLocks noGrp="1"/>
          </p:cNvSpPr>
          <p:nvPr>
            <p:ph sz="half" idx="1"/>
          </p:nvPr>
        </p:nvSpPr>
        <p:spPr>
          <a:xfrm>
            <a:off x="6502400" y="1825625"/>
            <a:ext cx="5181600" cy="4351338"/>
          </a:xfrm>
        </p:spPr>
        <p:txBody>
          <a:bodyPr>
            <a:normAutofit fontScale="55000" lnSpcReduction="20000"/>
          </a:bodyPr>
          <a:lstStyle/>
          <a:p>
            <a:pPr marL="0" indent="0">
              <a:buNone/>
            </a:pPr>
            <a:endParaRPr lang="it-IT" dirty="0" smtClean="0"/>
          </a:p>
          <a:p>
            <a:pPr marL="0" indent="0">
              <a:buNone/>
            </a:pPr>
            <a:r>
              <a:rPr lang="it-IT" b="1" dirty="0" smtClean="0"/>
              <a:t>QUANTO DURA LA REVOCA:</a:t>
            </a:r>
          </a:p>
          <a:p>
            <a:pPr marL="0" indent="0">
              <a:buNone/>
            </a:pPr>
            <a:r>
              <a:rPr lang="it-IT" b="1" dirty="0" smtClean="0"/>
              <a:t>589 bis e 590 bis</a:t>
            </a:r>
            <a:r>
              <a:rPr lang="it-IT" dirty="0" smtClean="0"/>
              <a:t> (</a:t>
            </a:r>
            <a:r>
              <a:rPr lang="it-IT" dirty="0"/>
              <a:t>Art. 222 c3 ter </a:t>
            </a:r>
            <a:r>
              <a:rPr lang="it-IT" dirty="0" smtClean="0"/>
              <a:t>)</a:t>
            </a:r>
          </a:p>
          <a:p>
            <a:r>
              <a:rPr lang="it-IT" dirty="0" smtClean="0"/>
              <a:t>5 anni </a:t>
            </a:r>
            <a:r>
              <a:rPr lang="it-IT" dirty="0" smtClean="0"/>
              <a:t>(NB uguale per 589 bis e 590 bis!!! </a:t>
            </a:r>
            <a:r>
              <a:rPr lang="it-IT" b="1" u="sng" dirty="0" smtClean="0"/>
              <a:t>IRRAGIONEVOLE!</a:t>
            </a:r>
            <a:r>
              <a:rPr lang="it-IT" dirty="0" smtClean="0"/>
              <a:t>)</a:t>
            </a:r>
            <a:endParaRPr lang="it-IT" dirty="0" smtClean="0"/>
          </a:p>
          <a:p>
            <a:r>
              <a:rPr lang="it-IT" dirty="0" smtClean="0"/>
              <a:t>10 anni in caso di precedente condanna per 186, c2 </a:t>
            </a:r>
            <a:r>
              <a:rPr lang="it-IT" dirty="0" err="1" smtClean="0"/>
              <a:t>lett</a:t>
            </a:r>
            <a:r>
              <a:rPr lang="it-IT" dirty="0" smtClean="0"/>
              <a:t>. b) e c), 186 c 2 bis, 187, 187 c1 bis </a:t>
            </a:r>
            <a:r>
              <a:rPr lang="it-IT" dirty="0" err="1" smtClean="0"/>
              <a:t>CdS</a:t>
            </a:r>
            <a:endParaRPr lang="it-IT" dirty="0"/>
          </a:p>
          <a:p>
            <a:r>
              <a:rPr lang="it-IT" dirty="0" smtClean="0"/>
              <a:t>12 anni in caso di omissione di soccorso ex 189 </a:t>
            </a:r>
            <a:r>
              <a:rPr lang="it-IT" dirty="0" err="1" smtClean="0"/>
              <a:t>CdS</a:t>
            </a:r>
            <a:endParaRPr lang="it-IT" dirty="0" smtClean="0"/>
          </a:p>
          <a:p>
            <a:pPr marL="0" indent="0">
              <a:buNone/>
            </a:pPr>
            <a:r>
              <a:rPr lang="it-IT" b="1" dirty="0" smtClean="0"/>
              <a:t>589 bis aggravato</a:t>
            </a:r>
            <a:r>
              <a:rPr lang="it-IT" dirty="0" smtClean="0"/>
              <a:t> (art. 222 c3 bis)</a:t>
            </a:r>
          </a:p>
          <a:p>
            <a:r>
              <a:rPr lang="it-IT" dirty="0" smtClean="0"/>
              <a:t>15 anni per 589 bis, cc2, 3, 4 (ebbrezza, stupefacenti)</a:t>
            </a:r>
          </a:p>
          <a:p>
            <a:r>
              <a:rPr lang="it-IT" dirty="0" smtClean="0"/>
              <a:t>10 anni per 589 bis c5 (specifiche violazioni di condotta)</a:t>
            </a:r>
          </a:p>
          <a:p>
            <a:r>
              <a:rPr lang="it-IT" dirty="0" smtClean="0"/>
              <a:t>20 anni in </a:t>
            </a:r>
            <a:r>
              <a:rPr lang="it-IT" dirty="0"/>
              <a:t>caso di precedente condanna per 186, c2 </a:t>
            </a:r>
            <a:r>
              <a:rPr lang="it-IT" dirty="0" err="1"/>
              <a:t>lett</a:t>
            </a:r>
            <a:r>
              <a:rPr lang="it-IT" dirty="0"/>
              <a:t>. b) e c), 186 c 2 bis, 187, 187 c1 bis </a:t>
            </a:r>
            <a:r>
              <a:rPr lang="it-IT" dirty="0" err="1" smtClean="0"/>
              <a:t>CdS</a:t>
            </a:r>
            <a:endParaRPr lang="it-IT" dirty="0" smtClean="0"/>
          </a:p>
          <a:p>
            <a:r>
              <a:rPr lang="it-IT" dirty="0" smtClean="0"/>
              <a:t>30 anni in caso di omissione di soccorso ex 189 </a:t>
            </a:r>
            <a:r>
              <a:rPr lang="it-IT" dirty="0" err="1" smtClean="0"/>
              <a:t>CdS</a:t>
            </a:r>
            <a:endParaRPr lang="it-IT" dirty="0" smtClean="0"/>
          </a:p>
          <a:p>
            <a:endParaRPr lang="it-IT" dirty="0" smtClean="0"/>
          </a:p>
          <a:p>
            <a:pPr marL="0" indent="0">
              <a:buNone/>
            </a:pPr>
            <a:r>
              <a:rPr lang="it-IT" dirty="0" smtClean="0"/>
              <a:t>                             </a:t>
            </a:r>
          </a:p>
          <a:p>
            <a:pPr marL="0" indent="0">
              <a:buNone/>
            </a:pPr>
            <a:r>
              <a:rPr lang="it-IT" dirty="0"/>
              <a:t> </a:t>
            </a:r>
            <a:r>
              <a:rPr lang="it-IT" dirty="0" smtClean="0"/>
              <a:t>                                   </a:t>
            </a:r>
            <a:endParaRPr lang="it-IT" dirty="0"/>
          </a:p>
        </p:txBody>
      </p:sp>
    </p:spTree>
    <p:extLst>
      <p:ext uri="{BB962C8B-B14F-4D97-AF65-F5344CB8AC3E}">
        <p14:creationId xmlns:p14="http://schemas.microsoft.com/office/powerpoint/2010/main" val="3874538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normAutofit fontScale="90000"/>
          </a:bodyPr>
          <a:lstStyle/>
          <a:p>
            <a:r>
              <a:rPr lang="it-IT" dirty="0" smtClean="0"/>
              <a:t>Incostituzionalità della sanzione amministrativa accessoria per irragionevolezza?</a:t>
            </a:r>
            <a:endParaRPr lang="it-IT" dirty="0"/>
          </a:p>
        </p:txBody>
      </p:sp>
      <p:sp>
        <p:nvSpPr>
          <p:cNvPr id="6" name="Segnaposto contenuto 5"/>
          <p:cNvSpPr>
            <a:spLocks noGrp="1"/>
          </p:cNvSpPr>
          <p:nvPr>
            <p:ph idx="1"/>
          </p:nvPr>
        </p:nvSpPr>
        <p:spPr/>
        <p:txBody>
          <a:bodyPr/>
          <a:lstStyle/>
          <a:p>
            <a:r>
              <a:rPr lang="it-IT" b="1" dirty="0" smtClean="0"/>
              <a:t>Problematico: </a:t>
            </a:r>
            <a:r>
              <a:rPr lang="it-IT" dirty="0" smtClean="0"/>
              <a:t>la Corte Costituzionale (</a:t>
            </a:r>
            <a:r>
              <a:rPr lang="it-IT" dirty="0" err="1" smtClean="0"/>
              <a:t>ord</a:t>
            </a:r>
            <a:r>
              <a:rPr lang="it-IT" dirty="0" smtClean="0"/>
              <a:t>. 159 del 1994) aveva dichiarato manifestamente infondata la questione della legittimità costituzionale delle pene amministrative fisse, in quanto </a:t>
            </a:r>
            <a:r>
              <a:rPr lang="it-IT" u="sng" dirty="0" smtClean="0"/>
              <a:t>il principio di personalità della pena non ha alcuna attinenza con le sanzioni amministrative</a:t>
            </a:r>
            <a:r>
              <a:rPr lang="it-IT" dirty="0" smtClean="0"/>
              <a:t>… </a:t>
            </a:r>
            <a:endParaRPr lang="it-IT" b="1" dirty="0"/>
          </a:p>
        </p:txBody>
      </p:sp>
    </p:spTree>
    <p:extLst>
      <p:ext uri="{BB962C8B-B14F-4D97-AF65-F5344CB8AC3E}">
        <p14:creationId xmlns:p14="http://schemas.microsoft.com/office/powerpoint/2010/main" val="1965653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normAutofit fontScale="90000"/>
          </a:bodyPr>
          <a:lstStyle/>
          <a:p>
            <a:r>
              <a:rPr lang="it-IT" dirty="0" smtClean="0"/>
              <a:t>Incostituzionalità della sanzione amministrativa accessoria per irragionevolezza?</a:t>
            </a:r>
            <a:endParaRPr lang="it-IT" dirty="0"/>
          </a:p>
        </p:txBody>
      </p:sp>
      <p:sp>
        <p:nvSpPr>
          <p:cNvPr id="6" name="Segnaposto contenuto 5"/>
          <p:cNvSpPr>
            <a:spLocks noGrp="1"/>
          </p:cNvSpPr>
          <p:nvPr>
            <p:ph idx="1"/>
          </p:nvPr>
        </p:nvSpPr>
        <p:spPr/>
        <p:txBody>
          <a:bodyPr>
            <a:normAutofit/>
          </a:bodyPr>
          <a:lstStyle/>
          <a:p>
            <a:r>
              <a:rPr lang="it-IT" b="1" dirty="0" smtClean="0"/>
              <a:t>Peraltro,</a:t>
            </a:r>
            <a:r>
              <a:rPr lang="it-IT" dirty="0" smtClean="0"/>
              <a:t> proprio in tema di sanzioni amministrative accessorie del </a:t>
            </a:r>
            <a:r>
              <a:rPr lang="it-IT" dirty="0" err="1" smtClean="0"/>
              <a:t>CdS</a:t>
            </a:r>
            <a:r>
              <a:rPr lang="it-IT" dirty="0" smtClean="0"/>
              <a:t> la Corte Costituzionale (</a:t>
            </a:r>
            <a:r>
              <a:rPr lang="it-IT" dirty="0" err="1" smtClean="0"/>
              <a:t>sent</a:t>
            </a:r>
            <a:r>
              <a:rPr lang="it-IT" dirty="0" smtClean="0"/>
              <a:t>. 27 del 2005) ha evidenziato che, la decurtazione dei punti della patente, con conseguente eventuale sospensione della stessa, ha un evidente carattere afflittivo assimilabile a quello di una sanzione penale visto il «</a:t>
            </a:r>
            <a:r>
              <a:rPr lang="it-IT" i="1" dirty="0" smtClean="0"/>
              <a:t>carattere schiettamente  personale della sanzione</a:t>
            </a:r>
            <a:r>
              <a:rPr lang="it-IT" dirty="0" smtClean="0"/>
              <a:t>», dichiarando così </a:t>
            </a:r>
            <a:r>
              <a:rPr lang="it-IT" i="1" dirty="0" smtClean="0"/>
              <a:t>«l’irragionevolezza della scelta  legislativa di porre la stessa </a:t>
            </a:r>
            <a:r>
              <a:rPr lang="it-IT" dirty="0" smtClean="0"/>
              <a:t>[decurtazione dei punti] </a:t>
            </a:r>
            <a:r>
              <a:rPr lang="it-IT" i="1" dirty="0" smtClean="0"/>
              <a:t>a carico del proprietario del veicolo che non sia anche il responsabile dell’infrazione stradale»</a:t>
            </a:r>
            <a:r>
              <a:rPr lang="it-IT" dirty="0" smtClean="0"/>
              <a:t>.</a:t>
            </a:r>
            <a:endParaRPr lang="it-IT" b="1" dirty="0"/>
          </a:p>
        </p:txBody>
      </p:sp>
    </p:spTree>
    <p:extLst>
      <p:ext uri="{BB962C8B-B14F-4D97-AF65-F5344CB8AC3E}">
        <p14:creationId xmlns:p14="http://schemas.microsoft.com/office/powerpoint/2010/main" val="4092705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lstStyle/>
          <a:p>
            <a:r>
              <a:rPr lang="it-IT" dirty="0" smtClean="0"/>
              <a:t>Qualche numero….</a:t>
            </a:r>
            <a:endParaRPr lang="it-IT" dirty="0"/>
          </a:p>
        </p:txBody>
      </p:sp>
      <p:sp>
        <p:nvSpPr>
          <p:cNvPr id="7" name="Segnaposto contenuto 6"/>
          <p:cNvSpPr>
            <a:spLocks noGrp="1"/>
          </p:cNvSpPr>
          <p:nvPr>
            <p:ph idx="1"/>
          </p:nvPr>
        </p:nvSpPr>
        <p:spPr>
          <a:blipFill dpi="0" rotWithShape="1">
            <a:blip r:embed="rId2">
              <a:extLst>
                <a:ext uri="{28A0092B-C50C-407E-A947-70E740481C1C}">
                  <a14:useLocalDpi xmlns:a14="http://schemas.microsoft.com/office/drawing/2010/main" val="0"/>
                </a:ext>
              </a:extLst>
            </a:blip>
            <a:srcRect/>
            <a:stretch>
              <a:fillRect/>
            </a:stretch>
          </a:blipFill>
        </p:spPr>
        <p:txBody>
          <a:bodyPr/>
          <a:lstStyle/>
          <a:p>
            <a:pPr marL="0" indent="0">
              <a:buNone/>
            </a:pPr>
            <a:endParaRPr lang="it-IT" dirty="0"/>
          </a:p>
        </p:txBody>
      </p:sp>
    </p:spTree>
    <p:extLst>
      <p:ext uri="{BB962C8B-B14F-4D97-AF65-F5344CB8AC3E}">
        <p14:creationId xmlns:p14="http://schemas.microsoft.com/office/powerpoint/2010/main" val="3024366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lstStyle/>
          <a:p>
            <a:r>
              <a:rPr lang="it-IT" dirty="0" smtClean="0"/>
              <a:t>Qualche numero….</a:t>
            </a:r>
            <a:endParaRPr lang="it-IT" dirty="0"/>
          </a:p>
        </p:txBody>
      </p:sp>
      <p:sp>
        <p:nvSpPr>
          <p:cNvPr id="7" name="Segnaposto contenuto 6"/>
          <p:cNvSpPr>
            <a:spLocks noGrp="1"/>
          </p:cNvSpPr>
          <p:nvPr>
            <p:ph idx="1"/>
          </p:nvPr>
        </p:nvSpPr>
        <p:spPr>
          <a:blipFill dpi="0" rotWithShape="1">
            <a:blip r:embed="rId2">
              <a:alphaModFix amt="24000"/>
              <a:extLst>
                <a:ext uri="{28A0092B-C50C-407E-A947-70E740481C1C}">
                  <a14:useLocalDpi xmlns:a14="http://schemas.microsoft.com/office/drawing/2010/main" val="0"/>
                </a:ext>
              </a:extLst>
            </a:blip>
            <a:srcRect/>
            <a:stretch>
              <a:fillRect/>
            </a:stretch>
          </a:blipFill>
        </p:spPr>
        <p:txBody>
          <a:bodyPr/>
          <a:lstStyle/>
          <a:p>
            <a:r>
              <a:rPr lang="it-IT" dirty="0"/>
              <a:t>In Italia  (dati ACI) ci sono oggi oltre 37 milioni di auto – 615 ogni 1000 abitanti, 6 milioni di motocicli, 4 milioni di veicoli per trasporto merci, 100mila autobus… etc… etc…</a:t>
            </a:r>
          </a:p>
          <a:p>
            <a:endParaRPr lang="it-IT" dirty="0"/>
          </a:p>
          <a:p>
            <a:r>
              <a:rPr lang="it-IT" dirty="0"/>
              <a:t>In sostanza il trasporto autonomo motorizzato costituisce una potenziale fonte di pericolo prima di tutto in ragione della sua </a:t>
            </a:r>
            <a:r>
              <a:rPr lang="it-IT" u="sng" dirty="0"/>
              <a:t>enorme diffusione</a:t>
            </a:r>
            <a:r>
              <a:rPr lang="it-IT" dirty="0"/>
              <a:t> nonché, almeno per ancora un lungo periodo, </a:t>
            </a:r>
            <a:r>
              <a:rPr lang="it-IT" u="sng" dirty="0"/>
              <a:t>insostituibilità</a:t>
            </a:r>
            <a:r>
              <a:rPr lang="it-IT" dirty="0"/>
              <a:t> nella società moderna.</a:t>
            </a:r>
          </a:p>
        </p:txBody>
      </p:sp>
    </p:spTree>
    <p:extLst>
      <p:ext uri="{BB962C8B-B14F-4D97-AF65-F5344CB8AC3E}">
        <p14:creationId xmlns:p14="http://schemas.microsoft.com/office/powerpoint/2010/main" val="3050123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olo 9"/>
          <p:cNvSpPr>
            <a:spLocks noGrp="1"/>
          </p:cNvSpPr>
          <p:nvPr>
            <p:ph type="title"/>
          </p:nvPr>
        </p:nvSpPr>
        <p:spPr/>
        <p:txBody>
          <a:bodyPr/>
          <a:lstStyle/>
          <a:p>
            <a:r>
              <a:rPr lang="it-IT" dirty="0"/>
              <a:t>Evoluzione storica dell’omicidio colposo</a:t>
            </a:r>
          </a:p>
        </p:txBody>
      </p:sp>
      <p:sp>
        <p:nvSpPr>
          <p:cNvPr id="8" name="Segnaposto contenuto 11"/>
          <p:cNvSpPr>
            <a:spLocks noGrp="1"/>
          </p:cNvSpPr>
          <p:nvPr>
            <p:ph sz="half" idx="2"/>
          </p:nvPr>
        </p:nvSpPr>
        <p:spPr/>
        <p:txBody>
          <a:bodyPr/>
          <a:lstStyle/>
          <a:p>
            <a:r>
              <a:rPr lang="it-IT" sz="2000" dirty="0" smtClean="0"/>
              <a:t>Codice Rocco, 1930</a:t>
            </a:r>
          </a:p>
          <a:p>
            <a:pPr marL="0" indent="0">
              <a:buNone/>
            </a:pPr>
            <a:r>
              <a:rPr lang="it-IT" sz="2000" dirty="0"/>
              <a:t>p</a:t>
            </a:r>
            <a:r>
              <a:rPr lang="it-IT" sz="2000" dirty="0" smtClean="0"/>
              <a:t>er tutti gli omicidi dovuti a colpa pena da 6 mesi a 5 anni, senza distinzioni</a:t>
            </a:r>
          </a:p>
          <a:p>
            <a:pPr marL="0" indent="0">
              <a:buNone/>
            </a:pPr>
            <a:endParaRPr lang="it-IT" sz="2000" dirty="0" smtClean="0"/>
          </a:p>
          <a:p>
            <a:r>
              <a:rPr lang="it-IT" sz="2000" dirty="0" smtClean="0"/>
              <a:t>L. 21.2.2006 n. 102</a:t>
            </a:r>
          </a:p>
          <a:p>
            <a:pPr marL="0" indent="0">
              <a:buNone/>
            </a:pPr>
            <a:r>
              <a:rPr lang="it-IT" sz="2000" dirty="0" smtClean="0"/>
              <a:t>Inasprimento della aggravante della colpa stradale e della violazione di norme per prevenzione infortuni sul lavoro, pena da 2 a 5 anni</a:t>
            </a:r>
          </a:p>
          <a:p>
            <a:pPr marL="0" indent="0">
              <a:buNone/>
            </a:pPr>
            <a:endParaRPr lang="it-IT" sz="2000" dirty="0"/>
          </a:p>
          <a:p>
            <a:pPr marL="0" indent="0">
              <a:buNone/>
            </a:pPr>
            <a:endParaRPr lang="it-IT" sz="2000" dirty="0"/>
          </a:p>
        </p:txBody>
      </p:sp>
      <p:pic>
        <p:nvPicPr>
          <p:cNvPr id="9" name="Segnaposto contenuto 2"/>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838200" y="1485106"/>
            <a:ext cx="4078471" cy="5032375"/>
          </a:xfrm>
        </p:spPr>
      </p:pic>
      <p:sp>
        <p:nvSpPr>
          <p:cNvPr id="13" name="Freccia a destra 12"/>
          <p:cNvSpPr/>
          <p:nvPr/>
        </p:nvSpPr>
        <p:spPr>
          <a:xfrm>
            <a:off x="4157334" y="3454935"/>
            <a:ext cx="1971143" cy="4757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Freccia a destra 13"/>
          <p:cNvSpPr/>
          <p:nvPr/>
        </p:nvSpPr>
        <p:spPr>
          <a:xfrm rot="19566799">
            <a:off x="4006860" y="2656039"/>
            <a:ext cx="2272092" cy="30925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812114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lstStyle/>
          <a:p>
            <a:r>
              <a:rPr lang="it-IT" dirty="0" smtClean="0"/>
              <a:t>Qualche numero….</a:t>
            </a:r>
            <a:endParaRPr lang="it-IT" dirty="0"/>
          </a:p>
        </p:txBody>
      </p:sp>
      <p:sp>
        <p:nvSpPr>
          <p:cNvPr id="7" name="Segnaposto contenuto 6"/>
          <p:cNvSpPr>
            <a:spLocks noGrp="1"/>
          </p:cNvSpPr>
          <p:nvPr>
            <p:ph idx="1"/>
          </p:nvPr>
        </p:nvSpPr>
        <p:spPr>
          <a:blipFill dpi="0" rotWithShape="1">
            <a:blip r:embed="rId2">
              <a:alphaModFix amt="24000"/>
              <a:extLst>
                <a:ext uri="{28A0092B-C50C-407E-A947-70E740481C1C}">
                  <a14:useLocalDpi xmlns:a14="http://schemas.microsoft.com/office/drawing/2010/main" val="0"/>
                </a:ext>
              </a:extLst>
            </a:blip>
            <a:srcRect/>
            <a:stretch>
              <a:fillRect/>
            </a:stretch>
          </a:blipFill>
        </p:spPr>
        <p:txBody>
          <a:bodyPr/>
          <a:lstStyle/>
          <a:p>
            <a:r>
              <a:rPr lang="it-IT" dirty="0"/>
              <a:t>Dall’entrata in vigore (25 marzo 2016) della L. 23 marzo 2016 n. 41 al 18 settembre 2016 le rilevazioni della polizia stradale e dei CC hanno registrato </a:t>
            </a:r>
            <a:r>
              <a:rPr lang="it-IT" u="sng" dirty="0"/>
              <a:t>una variazione del numero degli incidenti da 38.022 a 37.987</a:t>
            </a:r>
            <a:r>
              <a:rPr lang="it-IT" dirty="0"/>
              <a:t>, con </a:t>
            </a:r>
            <a:r>
              <a:rPr lang="it-IT" u="sng" dirty="0"/>
              <a:t>un calo degli incidenti mortali del 2%, nonché un aumento delle lesioni dell’1%</a:t>
            </a:r>
          </a:p>
          <a:p>
            <a:endParaRPr lang="it-IT" dirty="0" smtClean="0"/>
          </a:p>
          <a:p>
            <a:r>
              <a:rPr lang="it-IT" dirty="0" smtClean="0"/>
              <a:t>La </a:t>
            </a:r>
            <a:r>
              <a:rPr lang="it-IT" dirty="0"/>
              <a:t>polizia Locale di Milano registra un </a:t>
            </a:r>
            <a:r>
              <a:rPr lang="it-IT" u="sng" dirty="0"/>
              <a:t>considerevole aumento delle omissioni di soccorso nei casi di incidente gravi: 25 nel 2014, 24 nel 2015</a:t>
            </a:r>
            <a:r>
              <a:rPr lang="it-IT" dirty="0"/>
              <a:t>, </a:t>
            </a:r>
            <a:r>
              <a:rPr lang="it-IT" u="sng" dirty="0"/>
              <a:t>30 nel solo semestre marzo/settembre 2016</a:t>
            </a:r>
            <a:endParaRPr lang="it-IT" dirty="0"/>
          </a:p>
          <a:p>
            <a:endParaRPr lang="it-IT" dirty="0"/>
          </a:p>
        </p:txBody>
      </p:sp>
    </p:spTree>
    <p:extLst>
      <p:ext uri="{BB962C8B-B14F-4D97-AF65-F5344CB8AC3E}">
        <p14:creationId xmlns:p14="http://schemas.microsoft.com/office/powerpoint/2010/main" val="2996698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lstStyle/>
          <a:p>
            <a:r>
              <a:rPr lang="it-IT" dirty="0" smtClean="0"/>
              <a:t>Qualche numero….</a:t>
            </a:r>
            <a:endParaRPr lang="it-IT" dirty="0"/>
          </a:p>
        </p:txBody>
      </p:sp>
      <p:sp>
        <p:nvSpPr>
          <p:cNvPr id="7" name="Segnaposto contenuto 6"/>
          <p:cNvSpPr>
            <a:spLocks noGrp="1"/>
          </p:cNvSpPr>
          <p:nvPr>
            <p:ph idx="1"/>
          </p:nvPr>
        </p:nvSpPr>
        <p:spPr/>
        <p:txBody>
          <a:bodyPr/>
          <a:lstStyle/>
          <a:p>
            <a:endParaRPr lang="it-IT" dirty="0" smtClean="0"/>
          </a:p>
          <a:p>
            <a:pPr marL="0" indent="0">
              <a:buNone/>
            </a:pPr>
            <a:endParaRPr lang="it-IT" dirty="0" smtClean="0"/>
          </a:p>
          <a:p>
            <a:r>
              <a:rPr lang="it-IT" dirty="0" smtClean="0"/>
              <a:t>La idoneità a scongiurare comportamenti pericolosi da parte degli utenti della strada fu ben diversa in occasione della entrata in vigore del sistema della patente a punti (-23% in un solo anno)…</a:t>
            </a:r>
          </a:p>
          <a:p>
            <a:endParaRPr lang="it-IT" dirty="0" smtClean="0"/>
          </a:p>
          <a:p>
            <a:endParaRPr lang="it-IT" dirty="0" smtClean="0"/>
          </a:p>
          <a:p>
            <a:endParaRPr lang="it-IT" dirty="0"/>
          </a:p>
        </p:txBody>
      </p:sp>
    </p:spTree>
    <p:extLst>
      <p:ext uri="{BB962C8B-B14F-4D97-AF65-F5344CB8AC3E}">
        <p14:creationId xmlns:p14="http://schemas.microsoft.com/office/powerpoint/2010/main" val="3882087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olo 9"/>
          <p:cNvSpPr>
            <a:spLocks noGrp="1"/>
          </p:cNvSpPr>
          <p:nvPr>
            <p:ph type="title"/>
          </p:nvPr>
        </p:nvSpPr>
        <p:spPr/>
        <p:txBody>
          <a:bodyPr/>
          <a:lstStyle/>
          <a:p>
            <a:r>
              <a:rPr lang="it-IT" dirty="0"/>
              <a:t>Evoluzione storica dell’omicidio colposo</a:t>
            </a:r>
          </a:p>
        </p:txBody>
      </p:sp>
      <p:sp>
        <p:nvSpPr>
          <p:cNvPr id="8" name="Segnaposto contenuto 11"/>
          <p:cNvSpPr>
            <a:spLocks noGrp="1"/>
          </p:cNvSpPr>
          <p:nvPr>
            <p:ph sz="half" idx="2"/>
          </p:nvPr>
        </p:nvSpPr>
        <p:spPr/>
        <p:txBody>
          <a:bodyPr/>
          <a:lstStyle/>
          <a:p>
            <a:r>
              <a:rPr lang="it-IT" sz="2000" dirty="0" smtClean="0"/>
              <a:t>Codice Rocco, 1930</a:t>
            </a:r>
          </a:p>
          <a:p>
            <a:pPr marL="0" indent="0">
              <a:buNone/>
            </a:pPr>
            <a:r>
              <a:rPr lang="it-IT" sz="2000" dirty="0"/>
              <a:t>p</a:t>
            </a:r>
            <a:r>
              <a:rPr lang="it-IT" sz="2000" dirty="0" smtClean="0"/>
              <a:t>er tutti gli omicidi dovuti a colpa pena da 6 mesi a 5 anni, senza distinzioni</a:t>
            </a:r>
          </a:p>
          <a:p>
            <a:pPr marL="0" indent="0">
              <a:buNone/>
            </a:pPr>
            <a:endParaRPr lang="it-IT" sz="2000" dirty="0"/>
          </a:p>
          <a:p>
            <a:r>
              <a:rPr lang="it-IT" sz="2000" dirty="0" smtClean="0"/>
              <a:t>L. 24.7.2008 n. 125</a:t>
            </a:r>
          </a:p>
          <a:p>
            <a:pPr marL="0" indent="0">
              <a:buNone/>
            </a:pPr>
            <a:r>
              <a:rPr lang="it-IT" sz="2000" dirty="0" smtClean="0"/>
              <a:t>Ulteriore inasprimento della aggravante della colpa stradale e della violazione di norme per prevenzione infortuni sul lavoro, pena da 2 a 7 anni; NB, limitatamente alla circolazione stradale nuove aggravanti speciali a effetto speciale (se 186, c2 </a:t>
            </a:r>
            <a:r>
              <a:rPr lang="it-IT" sz="2000" dirty="0" err="1" smtClean="0"/>
              <a:t>lett</a:t>
            </a:r>
            <a:r>
              <a:rPr lang="it-IT" sz="2000" dirty="0" smtClean="0"/>
              <a:t>. c) o 187 </a:t>
            </a:r>
            <a:r>
              <a:rPr lang="it-IT" sz="2000" dirty="0" err="1" smtClean="0"/>
              <a:t>CdS</a:t>
            </a:r>
            <a:r>
              <a:rPr lang="it-IT" sz="2000" dirty="0" smtClean="0"/>
              <a:t> pena da 3 a 10 anni)</a:t>
            </a:r>
          </a:p>
          <a:p>
            <a:pPr marL="0" indent="0">
              <a:buNone/>
            </a:pPr>
            <a:endParaRPr lang="it-IT" sz="2000" dirty="0"/>
          </a:p>
          <a:p>
            <a:pPr marL="0" indent="0">
              <a:buNone/>
            </a:pPr>
            <a:endParaRPr lang="it-IT" sz="2000" dirty="0"/>
          </a:p>
        </p:txBody>
      </p:sp>
      <p:pic>
        <p:nvPicPr>
          <p:cNvPr id="14" name="Segnaposto contenuto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838200" y="1485106"/>
            <a:ext cx="4078471" cy="5032375"/>
          </a:xfrm>
        </p:spPr>
      </p:pic>
      <p:sp>
        <p:nvSpPr>
          <p:cNvPr id="18" name="Freccia a destra 17"/>
          <p:cNvSpPr/>
          <p:nvPr/>
        </p:nvSpPr>
        <p:spPr>
          <a:xfrm>
            <a:off x="4157334" y="3454935"/>
            <a:ext cx="1971143" cy="8075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Freccia a destra 18"/>
          <p:cNvSpPr/>
          <p:nvPr/>
        </p:nvSpPr>
        <p:spPr>
          <a:xfrm rot="19566799">
            <a:off x="4006860" y="2656039"/>
            <a:ext cx="2272092" cy="30925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573408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olo 9"/>
          <p:cNvSpPr>
            <a:spLocks noGrp="1"/>
          </p:cNvSpPr>
          <p:nvPr>
            <p:ph type="title"/>
          </p:nvPr>
        </p:nvSpPr>
        <p:spPr/>
        <p:txBody>
          <a:bodyPr/>
          <a:lstStyle/>
          <a:p>
            <a:r>
              <a:rPr lang="it-IT" dirty="0"/>
              <a:t>Evoluzione storica dell’omicidio colposo</a:t>
            </a:r>
          </a:p>
        </p:txBody>
      </p:sp>
      <p:pic>
        <p:nvPicPr>
          <p:cNvPr id="9" name="Segnaposto contenuto 2"/>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838200" y="1485106"/>
            <a:ext cx="4078471" cy="5032375"/>
          </a:xfrm>
        </p:spPr>
      </p:pic>
      <p:sp>
        <p:nvSpPr>
          <p:cNvPr id="18" name="Segnaposto contenuto 11"/>
          <p:cNvSpPr>
            <a:spLocks noGrp="1"/>
          </p:cNvSpPr>
          <p:nvPr>
            <p:ph sz="half" idx="2"/>
          </p:nvPr>
        </p:nvSpPr>
        <p:spPr/>
        <p:txBody>
          <a:bodyPr>
            <a:normAutofit/>
          </a:bodyPr>
          <a:lstStyle/>
          <a:p>
            <a:r>
              <a:rPr lang="it-IT" sz="2000" dirty="0" smtClean="0"/>
              <a:t>Codice Rocco, 1930</a:t>
            </a:r>
          </a:p>
          <a:p>
            <a:pPr marL="0" indent="0">
              <a:buNone/>
            </a:pPr>
            <a:r>
              <a:rPr lang="it-IT" sz="2000" dirty="0"/>
              <a:t>p</a:t>
            </a:r>
            <a:r>
              <a:rPr lang="it-IT" sz="2000" dirty="0" smtClean="0"/>
              <a:t>er tutti gli omicidi dovuti a colpa pena da 6 mesi a 5 anni, senza distinzioni</a:t>
            </a:r>
          </a:p>
          <a:p>
            <a:pPr marL="0" indent="0">
              <a:buNone/>
            </a:pPr>
            <a:endParaRPr lang="it-IT" sz="2000" dirty="0"/>
          </a:p>
          <a:p>
            <a:r>
              <a:rPr lang="it-IT" sz="2000" dirty="0" smtClean="0"/>
              <a:t>L. 24.7.2008 n. 125</a:t>
            </a:r>
          </a:p>
          <a:p>
            <a:pPr marL="0" indent="0">
              <a:buNone/>
            </a:pPr>
            <a:r>
              <a:rPr lang="it-IT" sz="2000" dirty="0" smtClean="0"/>
              <a:t>Ulteriore inasprimento della aggravante della colpa stradale e della violazione di norme per prevenzione infortuni sul lavoro, pena da 2 a 7 anni; NB, limitatamente alla circolazione stradale nuove aggravanti speciali a effetto speciale (se 186, c2 </a:t>
            </a:r>
            <a:r>
              <a:rPr lang="it-IT" sz="2000" dirty="0" err="1" smtClean="0"/>
              <a:t>lett</a:t>
            </a:r>
            <a:r>
              <a:rPr lang="it-IT" sz="2000" dirty="0" smtClean="0"/>
              <a:t>. c) o 187 </a:t>
            </a:r>
            <a:r>
              <a:rPr lang="it-IT" sz="2000" dirty="0" err="1" smtClean="0"/>
              <a:t>CdS</a:t>
            </a:r>
            <a:r>
              <a:rPr lang="it-IT" sz="2000" dirty="0" smtClean="0"/>
              <a:t> pena da 3 a 10 anni)</a:t>
            </a:r>
          </a:p>
          <a:p>
            <a:pPr marL="0" indent="0">
              <a:buNone/>
            </a:pPr>
            <a:r>
              <a:rPr lang="it-IT" sz="2400" b="1" dirty="0" smtClean="0"/>
              <a:t>Omicidio Stradale</a:t>
            </a:r>
            <a:endParaRPr lang="it-IT" sz="2400" b="1" dirty="0"/>
          </a:p>
          <a:p>
            <a:pPr marL="0" indent="0">
              <a:buNone/>
            </a:pPr>
            <a:endParaRPr lang="it-IT" sz="2000" dirty="0"/>
          </a:p>
        </p:txBody>
      </p:sp>
      <p:sp>
        <p:nvSpPr>
          <p:cNvPr id="4" name="Freccia a destra con strisce 3"/>
          <p:cNvSpPr/>
          <p:nvPr/>
        </p:nvSpPr>
        <p:spPr>
          <a:xfrm rot="2128165">
            <a:off x="3767746" y="4595078"/>
            <a:ext cx="2592883" cy="977001"/>
          </a:xfrm>
          <a:prstGeom prst="stripedRightArrow">
            <a:avLst/>
          </a:prstGeom>
          <a:ln w="82550">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Freccia a destra 18"/>
          <p:cNvSpPr/>
          <p:nvPr/>
        </p:nvSpPr>
        <p:spPr>
          <a:xfrm>
            <a:off x="4157334" y="3454936"/>
            <a:ext cx="1971143" cy="4757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 name="Freccia a destra 19"/>
          <p:cNvSpPr/>
          <p:nvPr/>
        </p:nvSpPr>
        <p:spPr>
          <a:xfrm rot="19566799">
            <a:off x="4006860" y="2656039"/>
            <a:ext cx="2272092" cy="30925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121260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smtClean="0"/>
              <a:t>Che cosa rimane del vecchio omicidio colposo?</a:t>
            </a:r>
            <a:endParaRPr lang="it-IT" dirty="0"/>
          </a:p>
        </p:txBody>
      </p:sp>
      <p:sp>
        <p:nvSpPr>
          <p:cNvPr id="5" name="Segnaposto testo 4"/>
          <p:cNvSpPr>
            <a:spLocks noGrp="1"/>
          </p:cNvSpPr>
          <p:nvPr>
            <p:ph type="body" idx="1"/>
          </p:nvPr>
        </p:nvSpPr>
        <p:spPr/>
        <p:txBody>
          <a:bodyPr/>
          <a:lstStyle/>
          <a:p>
            <a:r>
              <a:rPr lang="it-IT" dirty="0" smtClean="0"/>
              <a:t>Art. 589 cp</a:t>
            </a:r>
            <a:endParaRPr lang="it-IT" dirty="0"/>
          </a:p>
        </p:txBody>
      </p:sp>
      <p:sp>
        <p:nvSpPr>
          <p:cNvPr id="6" name="Segnaposto contenuto 5"/>
          <p:cNvSpPr>
            <a:spLocks noGrp="1"/>
          </p:cNvSpPr>
          <p:nvPr>
            <p:ph sz="half" idx="2"/>
          </p:nvPr>
        </p:nvSpPr>
        <p:spPr/>
        <p:txBody>
          <a:bodyPr>
            <a:normAutofit fontScale="55000" lnSpcReduction="20000"/>
          </a:bodyPr>
          <a:lstStyle/>
          <a:p>
            <a:r>
              <a:rPr lang="it-IT" dirty="0" smtClean="0"/>
              <a:t>Chiunque cagiona per colpa la morte di una persona è punito con la reclusione da sei mesi a cinque anni.</a:t>
            </a:r>
          </a:p>
          <a:p>
            <a:r>
              <a:rPr lang="it-IT" dirty="0" smtClean="0"/>
              <a:t>Se il fatto è commesso con violazione delle norme </a:t>
            </a:r>
            <a:r>
              <a:rPr lang="it-IT" dirty="0" smtClean="0">
                <a:solidFill>
                  <a:srgbClr val="FF0000"/>
                </a:solidFill>
              </a:rPr>
              <a:t>sulla disciplina della circolazione stradale o di quelle</a:t>
            </a:r>
            <a:r>
              <a:rPr lang="it-IT" dirty="0" smtClean="0"/>
              <a:t> per la prevenzione degli infortuni sul lavoro la pena è della reclusione da  due a sette anni.</a:t>
            </a:r>
          </a:p>
          <a:p>
            <a:r>
              <a:rPr lang="it-IT" dirty="0" smtClean="0">
                <a:solidFill>
                  <a:srgbClr val="FF0000"/>
                </a:solidFill>
              </a:rPr>
              <a:t>Si applica la pena della reclusione da tre a dieci anni se il fatto è commesso con violazione delle norme sulla disciplina della circolazione stradale da:</a:t>
            </a:r>
          </a:p>
          <a:p>
            <a:pPr lvl="1"/>
            <a:r>
              <a:rPr lang="it-IT" dirty="0" smtClean="0">
                <a:solidFill>
                  <a:srgbClr val="FF0000"/>
                </a:solidFill>
              </a:rPr>
              <a:t>1) soggetto in stato di ebbrezza alcolica ai sensi dell’art. 186, comma 2, lettera c) del </a:t>
            </a:r>
            <a:r>
              <a:rPr lang="it-IT" dirty="0" err="1" smtClean="0">
                <a:solidFill>
                  <a:srgbClr val="FF0000"/>
                </a:solidFill>
              </a:rPr>
              <a:t>Dlgs</a:t>
            </a:r>
            <a:r>
              <a:rPr lang="it-IT" dirty="0" smtClean="0">
                <a:solidFill>
                  <a:srgbClr val="FF0000"/>
                </a:solidFill>
              </a:rPr>
              <a:t> 1992/285m e successive modificazioni;</a:t>
            </a:r>
          </a:p>
          <a:p>
            <a:pPr lvl="1"/>
            <a:r>
              <a:rPr lang="it-IT" dirty="0" smtClean="0">
                <a:solidFill>
                  <a:srgbClr val="FF0000"/>
                </a:solidFill>
              </a:rPr>
              <a:t>2) soggetto sotto l’effetto di sostanze stupefacenti o psicotrope.</a:t>
            </a:r>
          </a:p>
          <a:p>
            <a:r>
              <a:rPr lang="it-IT" dirty="0" smtClean="0"/>
              <a:t>Nel caso di morte di più persone, ovvero di morte di una o più persone e di lesioni di una o più persone, si applica  la pena che dovrebbe infliggersi per la più grave delle violazioni commesse aumentata fino al triplo, ma la pena non può superare gli anni quindici.</a:t>
            </a:r>
            <a:endParaRPr lang="it-IT" dirty="0"/>
          </a:p>
          <a:p>
            <a:pPr lvl="1"/>
            <a:endParaRPr lang="it-IT" dirty="0" smtClean="0"/>
          </a:p>
        </p:txBody>
      </p:sp>
      <p:sp>
        <p:nvSpPr>
          <p:cNvPr id="9" name="Segnaposto testo 8"/>
          <p:cNvSpPr>
            <a:spLocks noGrp="1"/>
          </p:cNvSpPr>
          <p:nvPr>
            <p:ph type="body" sz="quarter" idx="3"/>
          </p:nvPr>
        </p:nvSpPr>
        <p:spPr/>
        <p:txBody>
          <a:bodyPr/>
          <a:lstStyle/>
          <a:p>
            <a:endParaRPr lang="it-IT"/>
          </a:p>
        </p:txBody>
      </p:sp>
      <p:sp>
        <p:nvSpPr>
          <p:cNvPr id="10" name="Segnaposto contenuto 9"/>
          <p:cNvSpPr>
            <a:spLocks noGrp="1"/>
          </p:cNvSpPr>
          <p:nvPr>
            <p:ph sz="quarter" idx="4"/>
          </p:nvPr>
        </p:nvSpPr>
        <p:spPr/>
        <p:txBody>
          <a:bodyPr/>
          <a:lstStyle/>
          <a:p>
            <a:endParaRPr lang="it-IT" dirty="0" smtClean="0"/>
          </a:p>
          <a:p>
            <a:endParaRPr lang="it-IT" dirty="0"/>
          </a:p>
          <a:p>
            <a:endParaRPr lang="it-IT" dirty="0" smtClean="0"/>
          </a:p>
        </p:txBody>
      </p:sp>
    </p:spTree>
    <p:extLst>
      <p:ext uri="{BB962C8B-B14F-4D97-AF65-F5344CB8AC3E}">
        <p14:creationId xmlns:p14="http://schemas.microsoft.com/office/powerpoint/2010/main" val="26961030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a:t>Che cosa rimane del vecchio omicidio colposo?</a:t>
            </a:r>
          </a:p>
        </p:txBody>
      </p:sp>
      <p:sp>
        <p:nvSpPr>
          <p:cNvPr id="5" name="Segnaposto testo 4"/>
          <p:cNvSpPr>
            <a:spLocks noGrp="1"/>
          </p:cNvSpPr>
          <p:nvPr>
            <p:ph type="body" idx="1"/>
          </p:nvPr>
        </p:nvSpPr>
        <p:spPr/>
        <p:txBody>
          <a:bodyPr/>
          <a:lstStyle/>
          <a:p>
            <a:r>
              <a:rPr lang="it-IT" dirty="0" smtClean="0"/>
              <a:t>Art. 589 cp</a:t>
            </a:r>
            <a:endParaRPr lang="it-IT" dirty="0"/>
          </a:p>
        </p:txBody>
      </p:sp>
      <p:sp>
        <p:nvSpPr>
          <p:cNvPr id="6" name="Segnaposto contenuto 5"/>
          <p:cNvSpPr>
            <a:spLocks noGrp="1"/>
          </p:cNvSpPr>
          <p:nvPr>
            <p:ph sz="half" idx="2"/>
          </p:nvPr>
        </p:nvSpPr>
        <p:spPr/>
        <p:txBody>
          <a:bodyPr>
            <a:normAutofit fontScale="55000" lnSpcReduction="20000"/>
          </a:bodyPr>
          <a:lstStyle/>
          <a:p>
            <a:r>
              <a:rPr lang="it-IT" dirty="0" smtClean="0"/>
              <a:t>Chiunque cagiona per colpa la morte di una persona è punito con la reclusione da sei mesi a cinque anni.</a:t>
            </a:r>
          </a:p>
          <a:p>
            <a:r>
              <a:rPr lang="it-IT" dirty="0" smtClean="0"/>
              <a:t>Se il fatto è commesso con violazione delle norme </a:t>
            </a:r>
            <a:r>
              <a:rPr lang="it-IT" dirty="0" smtClean="0">
                <a:solidFill>
                  <a:srgbClr val="FF0000"/>
                </a:solidFill>
              </a:rPr>
              <a:t>sulla disciplina della circolazione stradale o di quelle</a:t>
            </a:r>
            <a:r>
              <a:rPr lang="it-IT" dirty="0" smtClean="0"/>
              <a:t> per la prevenzione degli infortuni sul lavoro la pena è della reclusione da  due a sette anni.</a:t>
            </a:r>
          </a:p>
          <a:p>
            <a:r>
              <a:rPr lang="it-IT" dirty="0" smtClean="0">
                <a:solidFill>
                  <a:srgbClr val="FF0000"/>
                </a:solidFill>
              </a:rPr>
              <a:t>Si applica la pena della reclusione da tre a dieci anni se il fatto è commesso con violazione delle norme sulla disciplina della circolazione stradale da:</a:t>
            </a:r>
          </a:p>
          <a:p>
            <a:pPr lvl="1"/>
            <a:r>
              <a:rPr lang="it-IT" dirty="0" smtClean="0">
                <a:solidFill>
                  <a:srgbClr val="FF0000"/>
                </a:solidFill>
              </a:rPr>
              <a:t>1) soggetto in stato di ebbrezza alcolica ai sensi dell’art. 186, comma 2, lettera c) del </a:t>
            </a:r>
            <a:r>
              <a:rPr lang="it-IT" dirty="0" err="1" smtClean="0">
                <a:solidFill>
                  <a:srgbClr val="FF0000"/>
                </a:solidFill>
              </a:rPr>
              <a:t>Dlgs</a:t>
            </a:r>
            <a:r>
              <a:rPr lang="it-IT" dirty="0" smtClean="0">
                <a:solidFill>
                  <a:srgbClr val="FF0000"/>
                </a:solidFill>
              </a:rPr>
              <a:t> 1992/285m e successive modificazioni;</a:t>
            </a:r>
          </a:p>
          <a:p>
            <a:pPr lvl="1"/>
            <a:r>
              <a:rPr lang="it-IT" dirty="0" smtClean="0">
                <a:solidFill>
                  <a:srgbClr val="FF0000"/>
                </a:solidFill>
              </a:rPr>
              <a:t>2) soggetto sotto l’effetto di sostanze stupefacenti o psicotrope.</a:t>
            </a:r>
          </a:p>
          <a:p>
            <a:r>
              <a:rPr lang="it-IT" dirty="0" smtClean="0"/>
              <a:t>Nel caso di morte di più persone, ovvero di morte di una o più persone e di lesioni di una o più persone, si applica  la pena che dovrebbe infliggersi per la più grave delle violazioni commesse aumentata fino al triplo, ma la pena non può superare gli anni quindici.</a:t>
            </a:r>
            <a:endParaRPr lang="it-IT" dirty="0"/>
          </a:p>
          <a:p>
            <a:pPr lvl="1"/>
            <a:endParaRPr lang="it-IT" dirty="0" smtClean="0"/>
          </a:p>
        </p:txBody>
      </p:sp>
      <p:sp>
        <p:nvSpPr>
          <p:cNvPr id="9" name="Segnaposto testo 8"/>
          <p:cNvSpPr>
            <a:spLocks noGrp="1"/>
          </p:cNvSpPr>
          <p:nvPr>
            <p:ph type="body" sz="quarter" idx="3"/>
          </p:nvPr>
        </p:nvSpPr>
        <p:spPr/>
        <p:txBody>
          <a:bodyPr/>
          <a:lstStyle/>
          <a:p>
            <a:endParaRPr lang="it-IT"/>
          </a:p>
        </p:txBody>
      </p:sp>
      <p:sp>
        <p:nvSpPr>
          <p:cNvPr id="10" name="Segnaposto contenuto 9"/>
          <p:cNvSpPr>
            <a:spLocks noGrp="1"/>
          </p:cNvSpPr>
          <p:nvPr>
            <p:ph sz="quarter" idx="4"/>
          </p:nvPr>
        </p:nvSpPr>
        <p:spPr/>
        <p:txBody>
          <a:bodyPr/>
          <a:lstStyle/>
          <a:p>
            <a:endParaRPr lang="it-IT" dirty="0" smtClean="0"/>
          </a:p>
          <a:p>
            <a:pPr marL="914400" lvl="2" indent="0">
              <a:buNone/>
            </a:pPr>
            <a:r>
              <a:rPr lang="it-IT" dirty="0" smtClean="0"/>
              <a:t>Circostanze aggravanti abrogate</a:t>
            </a:r>
          </a:p>
          <a:p>
            <a:pPr marL="914400" lvl="2" indent="0">
              <a:buNone/>
            </a:pPr>
            <a:endParaRPr lang="it-IT" dirty="0"/>
          </a:p>
          <a:p>
            <a:pPr marL="914400" lvl="2" indent="0">
              <a:buNone/>
            </a:pPr>
            <a:r>
              <a:rPr lang="it-IT" dirty="0" smtClean="0"/>
              <a:t>Quella del comma 2 </a:t>
            </a:r>
            <a:r>
              <a:rPr lang="it-IT" b="1" dirty="0" smtClean="0"/>
              <a:t>scompare</a:t>
            </a:r>
            <a:r>
              <a:rPr lang="it-IT" dirty="0" smtClean="0"/>
              <a:t> </a:t>
            </a:r>
            <a:r>
              <a:rPr lang="it-IT" b="1" dirty="0" smtClean="0"/>
              <a:t>come circostanza</a:t>
            </a:r>
            <a:r>
              <a:rPr lang="it-IT" dirty="0" smtClean="0"/>
              <a:t> </a:t>
            </a:r>
            <a:r>
              <a:rPr lang="it-IT" u="sng" dirty="0" smtClean="0"/>
              <a:t>suscettibile di giudizio di bilanciamento</a:t>
            </a:r>
            <a:r>
              <a:rPr lang="it-IT" dirty="0" smtClean="0"/>
              <a:t> delle circostanze per ricomparire al 589 bis comma 1 come </a:t>
            </a:r>
            <a:r>
              <a:rPr lang="it-IT" b="1" dirty="0" smtClean="0"/>
              <a:t>fattispecie autonoma di reato</a:t>
            </a:r>
            <a:endParaRPr lang="it-IT" b="1" dirty="0"/>
          </a:p>
        </p:txBody>
      </p:sp>
      <p:sp>
        <p:nvSpPr>
          <p:cNvPr id="2" name="Freccia a destra 1"/>
          <p:cNvSpPr/>
          <p:nvPr/>
        </p:nvSpPr>
        <p:spPr>
          <a:xfrm rot="1306389">
            <a:off x="5394794" y="3399997"/>
            <a:ext cx="1662310" cy="3138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4549013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1975</TotalTime>
  <Words>5648</Words>
  <Application>Microsoft Office PowerPoint</Application>
  <PresentationFormat>Widescreen</PresentationFormat>
  <Paragraphs>370</Paragraphs>
  <Slides>51</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51</vt:i4>
      </vt:variant>
    </vt:vector>
  </HeadingPairs>
  <TitlesOfParts>
    <vt:vector size="56" baseType="lpstr">
      <vt:lpstr>Arial</vt:lpstr>
      <vt:lpstr>Arial Rounded MT Bold</vt:lpstr>
      <vt:lpstr>Calibri</vt:lpstr>
      <vt:lpstr>Calibri Light</vt:lpstr>
      <vt:lpstr>Tema di Office</vt:lpstr>
      <vt:lpstr>AGAM, 19 ottobre 2016</vt:lpstr>
      <vt:lpstr>Evoluzione storica dell’omicidio colposo</vt:lpstr>
      <vt:lpstr>Evoluzione storica dell’omicidio colposo</vt:lpstr>
      <vt:lpstr>Evoluzione storica dell’omicidio colposo</vt:lpstr>
      <vt:lpstr>Evoluzione storica dell’omicidio colposo</vt:lpstr>
      <vt:lpstr>Evoluzione storica dell’omicidio colposo</vt:lpstr>
      <vt:lpstr>Evoluzione storica dell’omicidio colposo</vt:lpstr>
      <vt:lpstr>Che cosa rimane del vecchio omicidio colposo?</vt:lpstr>
      <vt:lpstr>Che cosa rimane del vecchio omicidio colposo?</vt:lpstr>
      <vt:lpstr>Che cosa rimane del vecchio omicidio colposo?</vt:lpstr>
      <vt:lpstr>Il nuovo omicidio stradale</vt:lpstr>
      <vt:lpstr>Il nuovo omicidio stradale</vt:lpstr>
      <vt:lpstr>Il nuovo omicidio stradale</vt:lpstr>
      <vt:lpstr>Il nuovo omicidio stradale</vt:lpstr>
      <vt:lpstr>…e se il conducente professionista versa in ubriachezza grave (oltre gli 1,5 mg/l) ex art. 186, comma 2, lettera c) o è in stato di alterazione psicofisica ex art. 187 ...quale pena        </vt:lpstr>
      <vt:lpstr>Il nuovo omicidio stradale</vt:lpstr>
      <vt:lpstr>Il nuovo omicidio stradale</vt:lpstr>
      <vt:lpstr>Il nuovo omicidio stradale</vt:lpstr>
      <vt:lpstr>Il nuovo omicidio stradale</vt:lpstr>
      <vt:lpstr>Il nuovo omicidio stradale</vt:lpstr>
      <vt:lpstr>In pratica, per fare alcuni confronti:</vt:lpstr>
      <vt:lpstr>In pratica, per fare alcuni confronti:</vt:lpstr>
      <vt:lpstr>In pratica, per fare alcuni confronti:</vt:lpstr>
      <vt:lpstr>In pratica, per fare alcuni confronti:</vt:lpstr>
      <vt:lpstr>Il nuovo omicidio stradale</vt:lpstr>
      <vt:lpstr>Il nuovo omicidio stradale</vt:lpstr>
      <vt:lpstr>Il nuovo omicidio stradale</vt:lpstr>
      <vt:lpstr>Il nuovo omicidio stradale</vt:lpstr>
      <vt:lpstr>Il nuovo omicidio stradale</vt:lpstr>
      <vt:lpstr>Il nuovo omicidio stradale</vt:lpstr>
      <vt:lpstr>Il nuovo omicidio stradale</vt:lpstr>
      <vt:lpstr>La prescrizione del reato</vt:lpstr>
      <vt:lpstr>La prescrizione del reato</vt:lpstr>
      <vt:lpstr>Lesioni personali stradali</vt:lpstr>
      <vt:lpstr>Lesioni personali stradali</vt:lpstr>
      <vt:lpstr>Lesioni personali stradali</vt:lpstr>
      <vt:lpstr>Lesioni personali stradali</vt:lpstr>
      <vt:lpstr>…e se il conducente professionista versa in ubriachezza grave (oltre gli 1,5 mg/l) ex art. 186, comma 2, lettera c) o è in stato di alterazione psicofisica ex art. 187 ...quale pena        </vt:lpstr>
      <vt:lpstr>Lesioni personali stradali</vt:lpstr>
      <vt:lpstr>Lesioni personali stradali</vt:lpstr>
      <vt:lpstr>Lesioni personali stradali</vt:lpstr>
      <vt:lpstr>Le sanzioni amministrative accessorie</vt:lpstr>
      <vt:lpstr>Le sanzioni amministrative accessorie</vt:lpstr>
      <vt:lpstr>Le sanzioni amministrative accessorie</vt:lpstr>
      <vt:lpstr>Le sanzioni amministrative accessorie</vt:lpstr>
      <vt:lpstr>Incostituzionalità della sanzione amministrativa accessoria per irragionevolezza?</vt:lpstr>
      <vt:lpstr>Incostituzionalità della sanzione amministrativa accessoria per irragionevolezza?</vt:lpstr>
      <vt:lpstr>Qualche numero….</vt:lpstr>
      <vt:lpstr>Qualche numero….</vt:lpstr>
      <vt:lpstr>Qualche numero….</vt:lpstr>
      <vt:lpstr>Qualche numero….</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AGAM, 19 ottobre 2016</dc:title>
  <dc:creator>giuseppe locurcio</dc:creator>
  <cp:lastModifiedBy>giuseppe locurcio</cp:lastModifiedBy>
  <cp:revision>102</cp:revision>
  <cp:lastPrinted>2016-10-18T13:21:28Z</cp:lastPrinted>
  <dcterms:created xsi:type="dcterms:W3CDTF">2016-10-03T13:42:30Z</dcterms:created>
  <dcterms:modified xsi:type="dcterms:W3CDTF">2016-10-18T17:27:30Z</dcterms:modified>
</cp:coreProperties>
</file>